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15"/>
  </p:notesMasterIdLst>
  <p:handoutMasterIdLst>
    <p:handoutMasterId r:id="rId16"/>
  </p:handoutMasterIdLst>
  <p:sldIdLst>
    <p:sldId id="269" r:id="rId3"/>
    <p:sldId id="275" r:id="rId4"/>
    <p:sldId id="291" r:id="rId5"/>
    <p:sldId id="292" r:id="rId6"/>
    <p:sldId id="304" r:id="rId7"/>
    <p:sldId id="305" r:id="rId8"/>
    <p:sldId id="300" r:id="rId9"/>
    <p:sldId id="294" r:id="rId10"/>
    <p:sldId id="299" r:id="rId11"/>
    <p:sldId id="302" r:id="rId12"/>
    <p:sldId id="280" r:id="rId13"/>
    <p:sldId id="27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2" autoAdjust="0"/>
    <p:restoredTop sz="96080"/>
  </p:normalViewPr>
  <p:slideViewPr>
    <p:cSldViewPr snapToGrid="0">
      <p:cViewPr varScale="1">
        <p:scale>
          <a:sx n="215" d="100"/>
          <a:sy n="215" d="100"/>
        </p:scale>
        <p:origin x="5192" y="1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2023. 5. 18.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2023. 5. 18.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676048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2158084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3073925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993106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2158085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307068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999684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4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1.png"/><Relationship Id="rId3" Type="http://schemas.openxmlformats.org/officeDocument/2006/relationships/image" Target="../media/image6.png"/><Relationship Id="rId21" Type="http://schemas.openxmlformats.org/officeDocument/2006/relationships/image" Target="../media/image18.png"/><Relationship Id="rId17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9" Type="http://schemas.openxmlformats.org/officeDocument/2006/relationships/image" Target="../media/image16.png"/><Relationship Id="rId4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90.png"/><Relationship Id="rId7" Type="http://schemas.openxmlformats.org/officeDocument/2006/relationships/image" Target="../media/image6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9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3FDBD-D1C9-FBBC-8024-A0CC289B62CB}"/>
              </a:ext>
            </a:extLst>
          </p:cNvPr>
          <p:cNvSpPr txBox="1"/>
          <p:nvPr/>
        </p:nvSpPr>
        <p:spPr>
          <a:xfrm>
            <a:off x="1928833" y="2634342"/>
            <a:ext cx="83343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FF3</a:t>
            </a:r>
            <a:r>
              <a:rPr lang="ko-KR" altLang="en-US" sz="4000" b="1" dirty="0"/>
              <a:t>의 딥러닝 기반의 신경망 </a:t>
            </a:r>
            <a:r>
              <a:rPr lang="ko-KR" altLang="en-US" sz="4000" b="1" dirty="0" err="1"/>
              <a:t>구별자</a:t>
            </a:r>
            <a:endParaRPr lang="en-US" altLang="ko-KR" sz="4000" b="1" dirty="0"/>
          </a:p>
          <a:p>
            <a:pPr algn="ctr"/>
            <a:endParaRPr lang="en-US" altLang="ko-KR" sz="4000" b="1" dirty="0"/>
          </a:p>
          <a:p>
            <a:pPr algn="ctr"/>
            <a:r>
              <a:rPr kumimoji="1" lang="ko-KR" altLang="en-US" sz="2000" dirty="0"/>
              <a:t>한성대학교</a:t>
            </a:r>
            <a:endParaRPr kumimoji="1" lang="en-US" altLang="ko-KR" sz="2000" dirty="0"/>
          </a:p>
          <a:p>
            <a:pPr algn="ctr"/>
            <a:r>
              <a:rPr kumimoji="1" lang="ko-KR" altLang="en-US" sz="2000" dirty="0"/>
              <a:t> </a:t>
            </a:r>
            <a:r>
              <a:rPr kumimoji="1" lang="ko-KR" altLang="en-US" sz="2000" b="1" dirty="0"/>
              <a:t>김덕영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김현지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장경배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임세진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오유진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서화정</a:t>
            </a:r>
            <a:endParaRPr kumimoji="1" lang="en-US" altLang="ko-KR" sz="2000" dirty="0"/>
          </a:p>
          <a:p>
            <a:pPr algn="ctr"/>
            <a:endParaRPr kumimoji="1" lang="ko-KR" altLang="en-US" sz="2000" dirty="0"/>
          </a:p>
          <a:p>
            <a:pPr algn="ctr"/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7AB905D-A74A-9590-67C1-7BE88413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207963"/>
            <a:ext cx="11369675" cy="762000"/>
          </a:xfrm>
        </p:spPr>
        <p:txBody>
          <a:bodyPr>
            <a:normAutofit/>
          </a:bodyPr>
          <a:lstStyle/>
          <a:p>
            <a:r>
              <a:rPr lang="ko-KR" altLang="en-US" b="1" dirty="0"/>
              <a:t>실험 결과</a:t>
            </a:r>
          </a:p>
        </p:txBody>
      </p:sp>
      <p:pic>
        <p:nvPicPr>
          <p:cNvPr id="8" name="그림 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DD905AD1-378C-B4FC-A38B-59384D548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5" t="45524" r="4680" b="25331"/>
          <a:stretch/>
        </p:blipFill>
        <p:spPr>
          <a:xfrm>
            <a:off x="6689551" y="5112304"/>
            <a:ext cx="5091286" cy="11034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15BCAB-9248-9682-FDBC-ED2F7FE3ED58}"/>
              </a:ext>
            </a:extLst>
          </p:cNvPr>
          <p:cNvSpPr txBox="1"/>
          <p:nvPr/>
        </p:nvSpPr>
        <p:spPr>
          <a:xfrm>
            <a:off x="411162" y="1080150"/>
            <a:ext cx="11369675" cy="387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200" b="1" dirty="0"/>
              <a:t>&lt;</a:t>
            </a:r>
            <a:r>
              <a:rPr kumimoji="1" lang="ko-KR" altLang="en-US" sz="2200" b="1" dirty="0"/>
              <a:t> </a:t>
            </a:r>
            <a:r>
              <a:rPr kumimoji="1" lang="en-US" altLang="ko-KR" sz="2200" b="1" dirty="0"/>
              <a:t>FF3</a:t>
            </a:r>
            <a:r>
              <a:rPr kumimoji="1" lang="ko-KR" altLang="en-US" sz="2200" b="1" dirty="0"/>
              <a:t>의 딥러닝 기반의 </a:t>
            </a:r>
            <a:r>
              <a:rPr kumimoji="1" lang="ko-KR" altLang="en-US" sz="2200" b="1" dirty="0" err="1"/>
              <a:t>구별자</a:t>
            </a:r>
            <a:r>
              <a:rPr kumimoji="1" lang="ko-KR" altLang="en-US" sz="2200" b="1" dirty="0"/>
              <a:t> 실험결과</a:t>
            </a:r>
            <a:r>
              <a:rPr kumimoji="1" lang="en-US" altLang="ko-KR" sz="2200" b="1" dirty="0"/>
              <a:t>&gt;</a:t>
            </a: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Digits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2E75B6"/>
                </a:solidFill>
              </a:rPr>
              <a:t>입력 차분 </a:t>
            </a:r>
            <a:r>
              <a:rPr kumimoji="1" lang="en-US" altLang="ko-KR" b="1" dirty="0">
                <a:solidFill>
                  <a:srgbClr val="2E75B6"/>
                </a:solidFill>
              </a:rPr>
              <a:t>0x08</a:t>
            </a:r>
            <a:r>
              <a:rPr kumimoji="1" lang="ko-KR" altLang="en-US" dirty="0"/>
              <a:t>에 대해 </a:t>
            </a:r>
            <a:r>
              <a:rPr kumimoji="1" lang="ko-KR" altLang="en-US" b="1" dirty="0"/>
              <a:t>최대 </a:t>
            </a:r>
            <a:r>
              <a:rPr kumimoji="1" lang="en-US" altLang="ko-KR" b="1" dirty="0"/>
              <a:t>8</a:t>
            </a:r>
            <a:r>
              <a:rPr kumimoji="1" lang="ko-KR" altLang="en-US" b="1" dirty="0"/>
              <a:t> 라운드까지 구별 가능</a:t>
            </a:r>
            <a:r>
              <a:rPr kumimoji="1" lang="ko-KR" altLang="en-US" dirty="0"/>
              <a:t>하며 </a:t>
            </a:r>
            <a:r>
              <a:rPr kumimoji="1" lang="en-US" altLang="ko-KR" b="1" dirty="0"/>
              <a:t>0.98</a:t>
            </a:r>
            <a:r>
              <a:rPr kumimoji="1" lang="ko-KR" altLang="en-US" b="1" dirty="0"/>
              <a:t>의 높은 정확도를 달성</a:t>
            </a:r>
            <a:endParaRPr kumimoji="1"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latin typeface="Helvetica" pitchFamily="2" charset="0"/>
              </a:rPr>
              <a:t>입력차분</a:t>
            </a:r>
            <a:r>
              <a:rPr kumimoji="1" lang="ko-KR" altLang="en-US" dirty="0">
                <a:latin typeface="Helvetica" pitchFamily="2" charset="0"/>
              </a:rPr>
              <a:t> </a:t>
            </a:r>
            <a:r>
              <a:rPr kumimoji="1" lang="en-US" altLang="ko-KR" dirty="0">
                <a:latin typeface="Helvetica" pitchFamily="2" charset="0"/>
              </a:rPr>
              <a:t>0x01</a:t>
            </a:r>
            <a:r>
              <a:rPr kumimoji="1" lang="ko-KR" altLang="en-US" dirty="0">
                <a:latin typeface="Helvetica" pitchFamily="2" charset="0"/>
              </a:rPr>
              <a:t>을 사용 시 </a:t>
            </a:r>
            <a:r>
              <a:rPr kumimoji="1" lang="en-US" altLang="ko-KR" b="1" dirty="0">
                <a:latin typeface="Helvetica" pitchFamily="2" charset="0"/>
              </a:rPr>
              <a:t>4</a:t>
            </a:r>
            <a:r>
              <a:rPr kumimoji="1" lang="ko-KR" altLang="en-US" b="1" dirty="0">
                <a:latin typeface="Helvetica" pitchFamily="2" charset="0"/>
              </a:rPr>
              <a:t>라운드부터 확연한 차이 발생</a:t>
            </a:r>
            <a:endParaRPr kumimoji="1" lang="en-US" altLang="ko-KR" dirty="0">
              <a:effectLst/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Helvetica" pitchFamily="2" charset="0"/>
              </a:rPr>
              <a:t>Lowercase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elvetica" pitchFamily="2" charset="0"/>
              </a:rPr>
              <a:t>평문</a:t>
            </a:r>
            <a:r>
              <a:rPr lang="ko-KR" altLang="en-US" dirty="0">
                <a:latin typeface="Helvetica" pitchFamily="2" charset="0"/>
              </a:rPr>
              <a:t> 및 암호문의 경우의 수가 </a:t>
            </a:r>
            <a:r>
              <a:rPr lang="en-US" altLang="ko-KR" dirty="0">
                <a:latin typeface="Helvetica" pitchFamily="2" charset="0"/>
              </a:rPr>
              <a:t>2</a:t>
            </a:r>
            <a:r>
              <a:rPr lang="en-US" altLang="ko-KR" baseline="30000" dirty="0">
                <a:latin typeface="Helvetica" pitchFamily="2" charset="0"/>
              </a:rPr>
              <a:t>26</a:t>
            </a:r>
            <a:r>
              <a:rPr lang="ko-KR" altLang="en-US" dirty="0" err="1">
                <a:latin typeface="Helvetica" pitchFamily="2" charset="0"/>
              </a:rPr>
              <a:t>으로</a:t>
            </a:r>
            <a:r>
              <a:rPr lang="ko-KR" altLang="en-US" dirty="0">
                <a:latin typeface="Helvetica" pitchFamily="2" charset="0"/>
              </a:rPr>
              <a:t> 증가함에 따라 </a:t>
            </a:r>
            <a:r>
              <a:rPr lang="ko-KR" altLang="en-US" b="1" dirty="0">
                <a:latin typeface="Helvetica" pitchFamily="2" charset="0"/>
              </a:rPr>
              <a:t>최대 </a:t>
            </a:r>
            <a:r>
              <a:rPr lang="en-US" altLang="ko-KR" b="1" dirty="0">
                <a:latin typeface="Helvetica" pitchFamily="2" charset="0"/>
              </a:rPr>
              <a:t>2</a:t>
            </a:r>
            <a:r>
              <a:rPr lang="ko-KR" altLang="en-US" b="1" dirty="0">
                <a:latin typeface="Helvetica" pitchFamily="2" charset="0"/>
              </a:rPr>
              <a:t>라운드까지 구별 가능</a:t>
            </a:r>
            <a:endParaRPr lang="en-US" altLang="ko-KR" b="1" dirty="0">
              <a:latin typeface="Helvetica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2E75B6"/>
                </a:solidFill>
                <a:latin typeface="Helvetica" pitchFamily="2" charset="0"/>
              </a:rPr>
              <a:t>입력 차분 </a:t>
            </a:r>
            <a:r>
              <a:rPr lang="en-US" altLang="ko-KR" b="1" dirty="0">
                <a:solidFill>
                  <a:srgbClr val="2E75B6"/>
                </a:solidFill>
                <a:latin typeface="Helvetica" pitchFamily="2" charset="0"/>
              </a:rPr>
              <a:t>0x08</a:t>
            </a:r>
            <a:r>
              <a:rPr lang="ko-KR" altLang="en-US" dirty="0">
                <a:latin typeface="Helvetica" pitchFamily="2" charset="0"/>
              </a:rPr>
              <a:t>에 대해 </a:t>
            </a:r>
            <a:r>
              <a:rPr lang="en-US" altLang="ko-KR" b="1" dirty="0">
                <a:latin typeface="Helvetica" pitchFamily="2" charset="0"/>
              </a:rPr>
              <a:t>0.554</a:t>
            </a:r>
            <a:r>
              <a:rPr lang="ko-KR" altLang="en-US" b="1" dirty="0">
                <a:latin typeface="Helvetica" pitchFamily="2" charset="0"/>
              </a:rPr>
              <a:t>의 정확도를 달성</a:t>
            </a:r>
            <a:endParaRPr lang="en-US" altLang="ko-KR" b="1" dirty="0"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050" b="1" dirty="0">
              <a:solidFill>
                <a:srgbClr val="0070C0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C00000"/>
                </a:solidFill>
                <a:latin typeface="Helvetica" pitchFamily="2" charset="0"/>
              </a:rPr>
              <a:t>0x08</a:t>
            </a:r>
            <a:r>
              <a:rPr kumimoji="1" lang="ko-KR" altLang="en-US" b="1" dirty="0">
                <a:solidFill>
                  <a:srgbClr val="C00000"/>
                </a:solidFill>
                <a:latin typeface="Helvetica" pitchFamily="2" charset="0"/>
              </a:rPr>
              <a:t>이 암호 데이터를 구별해내기에 좋은 차분임을 확인</a:t>
            </a:r>
            <a:endParaRPr kumimoji="1" lang="en-US" altLang="ko-KR" b="1" dirty="0">
              <a:solidFill>
                <a:srgbClr val="C00000"/>
              </a:solidFill>
              <a:latin typeface="Helvetica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latin typeface="Helvetica" pitchFamily="2" charset="0"/>
            </a:endParaRPr>
          </a:p>
        </p:txBody>
      </p:sp>
      <p:pic>
        <p:nvPicPr>
          <p:cNvPr id="13" name="그림 1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6CFD2B06-1319-6E97-ACD6-55850146C6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4" t="38632" r="5693" b="19097"/>
          <a:stretch/>
        </p:blipFill>
        <p:spPr>
          <a:xfrm>
            <a:off x="411162" y="4775544"/>
            <a:ext cx="5229137" cy="16853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C855BC-2643-ACEE-AF49-8DA0697369C4}"/>
              </a:ext>
            </a:extLst>
          </p:cNvPr>
          <p:cNvSpPr txBox="1"/>
          <p:nvPr/>
        </p:nvSpPr>
        <p:spPr>
          <a:xfrm>
            <a:off x="0" y="6373038"/>
            <a:ext cx="580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latin typeface="+mj-ea"/>
                <a:ea typeface="+mj-ea"/>
              </a:rPr>
              <a:t>&lt;Digits&gt;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D9A5CD-BC01-E6AF-493B-708686470882}"/>
              </a:ext>
            </a:extLst>
          </p:cNvPr>
          <p:cNvSpPr txBox="1"/>
          <p:nvPr/>
        </p:nvSpPr>
        <p:spPr>
          <a:xfrm>
            <a:off x="6124877" y="6373038"/>
            <a:ext cx="580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latin typeface="+mj-ea"/>
                <a:ea typeface="+mj-ea"/>
              </a:rPr>
              <a:t>&lt;Lowercase&gt;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7977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D4AA427-5922-5A4E-BF6F-8A73AE239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결론</a:t>
            </a:r>
            <a:r>
              <a:rPr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B55DCD-FC5F-EA81-96CD-7E96DC9A6ACB}"/>
              </a:ext>
            </a:extLst>
          </p:cNvPr>
          <p:cNvSpPr txBox="1"/>
          <p:nvPr/>
        </p:nvSpPr>
        <p:spPr>
          <a:xfrm>
            <a:off x="411162" y="1508234"/>
            <a:ext cx="1115579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200" b="1" dirty="0"/>
              <a:t>&lt;</a:t>
            </a:r>
            <a:r>
              <a:rPr kumimoji="1" lang="ko-KR" altLang="en-US" sz="2200" b="1" dirty="0"/>
              <a:t> </a:t>
            </a:r>
            <a:r>
              <a:rPr kumimoji="1" lang="en-US" altLang="ko-KR" sz="2200" b="1" dirty="0"/>
              <a:t>FF3</a:t>
            </a:r>
            <a:r>
              <a:rPr kumimoji="1" lang="ko-KR" altLang="en-US" sz="2200" b="1" dirty="0"/>
              <a:t>의 딥러닝 기반의 </a:t>
            </a:r>
            <a:r>
              <a:rPr kumimoji="1" lang="ko-KR" altLang="en-US" sz="2200" b="1" dirty="0" err="1"/>
              <a:t>구별자</a:t>
            </a:r>
            <a:r>
              <a:rPr kumimoji="1" lang="ko-KR" altLang="en-US" sz="2200" b="1" dirty="0"/>
              <a:t> 실험 최종 결론</a:t>
            </a:r>
            <a:r>
              <a:rPr kumimoji="1" lang="en-US" altLang="ko-KR" sz="2200" b="1" dirty="0"/>
              <a:t>&gt;</a:t>
            </a:r>
          </a:p>
          <a:p>
            <a:pPr algn="just"/>
            <a:endParaRPr lang="en-US" altLang="ko-KR" sz="1800" dirty="0">
              <a:latin typeface="Helvetica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latin typeface="Helvetica" pitchFamily="2" charset="0"/>
              </a:rPr>
              <a:t>결론</a:t>
            </a:r>
            <a:endParaRPr lang="en-US" altLang="ko-KR" sz="2200" b="1" dirty="0">
              <a:latin typeface="Helvetica" pitchFamily="2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C00000"/>
                </a:solidFill>
                <a:latin typeface="Helvetica" pitchFamily="2" charset="0"/>
              </a:rPr>
              <a:t>형태보존암호인</a:t>
            </a:r>
            <a:r>
              <a:rPr lang="ko-KR" altLang="en-US" b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Helvetica" pitchFamily="2" charset="0"/>
              </a:rPr>
              <a:t>FF3</a:t>
            </a:r>
            <a:r>
              <a:rPr lang="ko-KR" altLang="en-US" b="1" dirty="0">
                <a:solidFill>
                  <a:srgbClr val="C00000"/>
                </a:solidFill>
                <a:latin typeface="Helvetica" pitchFamily="2" charset="0"/>
              </a:rPr>
              <a:t>에 대한 최초의 딥러닝 기반 신경망 구별자를 제안</a:t>
            </a:r>
            <a:endParaRPr lang="en-US" altLang="ko-KR" b="1" dirty="0">
              <a:solidFill>
                <a:srgbClr val="C00000"/>
              </a:solidFill>
              <a:latin typeface="Helvetica" pitchFamily="2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Helvetica" pitchFamily="2" charset="0"/>
              </a:rPr>
              <a:t>FF3</a:t>
            </a:r>
            <a:r>
              <a:rPr lang="ko-KR" altLang="en-US" dirty="0">
                <a:latin typeface="Helvetica" pitchFamily="2" charset="0"/>
              </a:rPr>
              <a:t>에 대해 </a:t>
            </a:r>
            <a:r>
              <a:rPr lang="en-US" altLang="ko-KR" dirty="0">
                <a:latin typeface="Helvetica" pitchFamily="2" charset="0"/>
              </a:rPr>
              <a:t>0x08</a:t>
            </a:r>
            <a:r>
              <a:rPr lang="ko-KR" altLang="en-US" dirty="0">
                <a:latin typeface="Helvetica" pitchFamily="2" charset="0"/>
              </a:rPr>
              <a:t> </a:t>
            </a:r>
            <a:r>
              <a:rPr lang="en-US" altLang="ko-KR" dirty="0">
                <a:latin typeface="Helvetica" pitchFamily="2" charset="0"/>
              </a:rPr>
              <a:t>(</a:t>
            </a:r>
            <a:r>
              <a:rPr lang="ko-KR" altLang="en-US" dirty="0">
                <a:latin typeface="Helvetica" pitchFamily="2" charset="0"/>
              </a:rPr>
              <a:t>입력 차분</a:t>
            </a:r>
            <a:r>
              <a:rPr lang="en-US" altLang="ko-KR" dirty="0">
                <a:latin typeface="Helvetica" pitchFamily="2" charset="0"/>
              </a:rPr>
              <a:t>)</a:t>
            </a:r>
            <a:r>
              <a:rPr lang="ko-KR" altLang="en-US" dirty="0">
                <a:latin typeface="Helvetica" pitchFamily="2" charset="0"/>
              </a:rPr>
              <a:t>을 사용할 때</a:t>
            </a:r>
            <a:r>
              <a:rPr lang="en-US" altLang="ko-KR" dirty="0">
                <a:latin typeface="Helvetica" pitchFamily="2" charset="0"/>
              </a:rPr>
              <a:t>,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E75B6"/>
                </a:solidFill>
                <a:latin typeface="Helvetica" pitchFamily="2" charset="0"/>
              </a:rPr>
              <a:t>숫자 도메인에서 </a:t>
            </a:r>
            <a:r>
              <a:rPr lang="en-US" altLang="ko-KR" dirty="0">
                <a:solidFill>
                  <a:srgbClr val="2E75B6"/>
                </a:solidFill>
                <a:latin typeface="Helvetica" pitchFamily="2" charset="0"/>
              </a:rPr>
              <a:t>8</a:t>
            </a:r>
            <a:r>
              <a:rPr lang="ko-KR" altLang="en-US" dirty="0">
                <a:solidFill>
                  <a:srgbClr val="2E75B6"/>
                </a:solidFill>
                <a:latin typeface="Helvetica" pitchFamily="2" charset="0"/>
              </a:rPr>
              <a:t>라운드까지 </a:t>
            </a:r>
            <a:r>
              <a:rPr lang="en-US" altLang="ko-KR" b="1" dirty="0">
                <a:solidFill>
                  <a:srgbClr val="C00000"/>
                </a:solidFill>
                <a:latin typeface="Helvetica" pitchFamily="2" charset="0"/>
              </a:rPr>
              <a:t>0.98</a:t>
            </a:r>
            <a:r>
              <a:rPr lang="ko-KR" altLang="en-US" b="1" dirty="0">
                <a:solidFill>
                  <a:srgbClr val="C00000"/>
                </a:solidFill>
                <a:latin typeface="Helvetica" pitchFamily="2" charset="0"/>
              </a:rPr>
              <a:t> 이상의 정확도를 달성</a:t>
            </a:r>
            <a:endParaRPr lang="en-US" altLang="ko-KR" b="1" dirty="0">
              <a:solidFill>
                <a:srgbClr val="C00000"/>
              </a:solidFill>
              <a:latin typeface="Helvetica" pitchFamily="2" charset="0"/>
            </a:endParaRP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E75B6"/>
                </a:solidFill>
                <a:latin typeface="Helvetica" pitchFamily="2" charset="0"/>
              </a:rPr>
              <a:t>소문자 도메인에서는 </a:t>
            </a:r>
            <a:r>
              <a:rPr lang="en-US" altLang="ko-KR" dirty="0">
                <a:solidFill>
                  <a:srgbClr val="2E75B6"/>
                </a:solidFill>
                <a:latin typeface="Helvetica" pitchFamily="2" charset="0"/>
              </a:rPr>
              <a:t>2</a:t>
            </a:r>
            <a:r>
              <a:rPr lang="ko-KR" altLang="en-US" dirty="0">
                <a:solidFill>
                  <a:srgbClr val="2E75B6"/>
                </a:solidFill>
                <a:latin typeface="Helvetica" pitchFamily="2" charset="0"/>
              </a:rPr>
              <a:t>라운드까지</a:t>
            </a:r>
            <a:r>
              <a:rPr lang="ko-KR" altLang="en-US" dirty="0">
                <a:latin typeface="Helvetica" pitchFamily="2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Helvetica" pitchFamily="2" charset="0"/>
              </a:rPr>
              <a:t>0.554</a:t>
            </a:r>
            <a:r>
              <a:rPr lang="ko-KR" altLang="en-US" b="1" dirty="0">
                <a:solidFill>
                  <a:srgbClr val="C00000"/>
                </a:solidFill>
                <a:latin typeface="Helvetica" pitchFamily="2" charset="0"/>
              </a:rPr>
              <a:t>의 정확도로 구별 가능</a:t>
            </a:r>
            <a:endParaRPr lang="en-US" altLang="ko-KR" b="1" dirty="0">
              <a:solidFill>
                <a:srgbClr val="C00000"/>
              </a:solidFill>
              <a:latin typeface="Helvetica" pitchFamily="2" charset="0"/>
            </a:endParaRPr>
          </a:p>
          <a:p>
            <a:pPr algn="just"/>
            <a:endParaRPr kumimoji="1" lang="en-US" altLang="ko-KR" dirty="0">
              <a:effectLst/>
              <a:latin typeface="Helvetica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200" b="1" dirty="0">
                <a:effectLst/>
                <a:latin typeface="Helvetica" pitchFamily="2" charset="0"/>
              </a:rPr>
              <a:t>향후 연구</a:t>
            </a:r>
            <a:endParaRPr kumimoji="1" lang="en-US" altLang="ko-KR" sz="2200" b="1" dirty="0">
              <a:effectLst/>
              <a:latin typeface="Helvetica" pitchFamily="2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Helvetica" pitchFamily="2" charset="0"/>
              </a:rPr>
              <a:t>또 다른 형태보존암호에 대한 신경망 </a:t>
            </a:r>
            <a:r>
              <a:rPr kumimoji="1" lang="ko-KR" altLang="en-US" dirty="0" err="1">
                <a:latin typeface="Helvetica" pitchFamily="2" charset="0"/>
              </a:rPr>
              <a:t>구별자</a:t>
            </a:r>
            <a:r>
              <a:rPr kumimoji="1" lang="ko-KR" altLang="en-US" dirty="0">
                <a:latin typeface="Helvetica" pitchFamily="2" charset="0"/>
              </a:rPr>
              <a:t> 구성</a:t>
            </a:r>
            <a:endParaRPr kumimoji="1" lang="en-US" altLang="ko-KR" dirty="0">
              <a:latin typeface="Helvetica" pitchFamily="2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effectLst/>
                <a:latin typeface="Helvetica" pitchFamily="2" charset="0"/>
              </a:rPr>
              <a:t>더 큰 도메인 및 높은 라운드에서도 동작 가능한 </a:t>
            </a:r>
            <a:r>
              <a:rPr kumimoji="1" lang="en-US" altLang="ko-KR" dirty="0">
                <a:effectLst/>
                <a:latin typeface="Helvetica" pitchFamily="2" charset="0"/>
              </a:rPr>
              <a:t>FF3 </a:t>
            </a:r>
            <a:r>
              <a:rPr kumimoji="1" lang="ko-KR" altLang="en-US" dirty="0">
                <a:effectLst/>
                <a:latin typeface="Helvetica" pitchFamily="2" charset="0"/>
              </a:rPr>
              <a:t>신경망 구별자</a:t>
            </a:r>
            <a:r>
              <a:rPr kumimoji="1" lang="ko-KR" altLang="en-US" dirty="0">
                <a:latin typeface="Helvetica" pitchFamily="2" charset="0"/>
              </a:rPr>
              <a:t>를 구현 예정</a:t>
            </a:r>
            <a:endParaRPr lang="en-US" altLang="ko-KR" dirty="0">
              <a:latin typeface="Helvetica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서론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ko-KR" altLang="en-US" dirty="0"/>
              <a:t>제안기법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CCBE52-2368-067C-9D49-19E14C2D31F9}"/>
              </a:ext>
            </a:extLst>
          </p:cNvPr>
          <p:cNvSpPr/>
          <p:nvPr/>
        </p:nvSpPr>
        <p:spPr>
          <a:xfrm>
            <a:off x="1055592" y="4916052"/>
            <a:ext cx="10071850" cy="710323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2DB99-495E-3B5A-D59A-3DD7CB99CCDB}"/>
              </a:ext>
            </a:extLst>
          </p:cNvPr>
          <p:cNvSpPr txBox="1"/>
          <p:nvPr/>
        </p:nvSpPr>
        <p:spPr>
          <a:xfrm>
            <a:off x="1055592" y="1330837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/>
              <a:t>Contents</a:t>
            </a:r>
            <a:endParaRPr kumimoji="1" lang="ko-Kore-KR" altLang="en-US" sz="3200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0FB32CD5-3CB0-2B4B-A3D8-734A10B75E3A}"/>
              </a:ext>
            </a:extLst>
          </p:cNvPr>
          <p:cNvSpPr txBox="1">
            <a:spLocks/>
          </p:cNvSpPr>
          <p:nvPr/>
        </p:nvSpPr>
        <p:spPr>
          <a:xfrm>
            <a:off x="1055592" y="4907424"/>
            <a:ext cx="10071850" cy="718952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575598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B7194E-0EF9-8CF6-FC25-F5D14546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AppleSDGothicNeo"/>
              </a:rPr>
              <a:t>서론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936E3-6CFE-B898-3FD1-4230F4DF135C}"/>
              </a:ext>
            </a:extLst>
          </p:cNvPr>
          <p:cNvSpPr txBox="1"/>
          <p:nvPr/>
        </p:nvSpPr>
        <p:spPr>
          <a:xfrm>
            <a:off x="411919" y="1258544"/>
            <a:ext cx="11155791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2200" b="1" dirty="0">
                <a:latin typeface="+mn-ea"/>
              </a:rPr>
              <a:t>Motivation</a:t>
            </a:r>
            <a:endParaRPr lang="en-US" altLang="ko-KR" sz="2200" b="1" dirty="0">
              <a:effectLst/>
              <a:latin typeface="+mn-ea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  <a:latin typeface="+mn-ea"/>
              </a:rPr>
              <a:t>암호 알고리즘은 특정 확률로 특정 차분 특성을 가짐</a:t>
            </a:r>
            <a:endParaRPr lang="en-US" altLang="ko-KR" dirty="0">
              <a:effectLst/>
              <a:latin typeface="+mn-ea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구별자</a:t>
            </a:r>
            <a:r>
              <a:rPr lang="ko-KR" altLang="en-US" dirty="0">
                <a:latin typeface="+mn-ea"/>
              </a:rPr>
              <a:t> 공격은 이러한 사실을 기반으로 랜덤 </a:t>
            </a:r>
            <a:r>
              <a:rPr lang="ko-KR" altLang="en-US" dirty="0" err="1">
                <a:latin typeface="+mn-ea"/>
              </a:rPr>
              <a:t>데이터들로부터</a:t>
            </a:r>
            <a:r>
              <a:rPr lang="ko-KR" altLang="en-US" dirty="0">
                <a:latin typeface="+mn-ea"/>
              </a:rPr>
              <a:t> 암호 데이터를 구별해내는 작업</a:t>
            </a:r>
            <a:endParaRPr lang="en-US" altLang="ko-KR" dirty="0">
              <a:latin typeface="+mn-ea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데이터에 대한 확률적인 예측을 수행하는 딥러닝 기술은</a:t>
            </a:r>
            <a:r>
              <a:rPr lang="ko-KR" altLang="en-US" dirty="0">
                <a:latin typeface="+mn-ea"/>
              </a:rPr>
              <a:t> 이에 대한 좋은 솔루션이 될 수 있음</a:t>
            </a:r>
            <a:endParaRPr lang="en-US" altLang="ko-KR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B34B0-B533-B8D2-65CF-97AD0E74A477}"/>
              </a:ext>
            </a:extLst>
          </p:cNvPr>
          <p:cNvSpPr txBox="1"/>
          <p:nvPr/>
        </p:nvSpPr>
        <p:spPr>
          <a:xfrm>
            <a:off x="411917" y="3968241"/>
            <a:ext cx="111557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  <a:latin typeface="Helvetica" pitchFamily="2" charset="0"/>
              </a:rPr>
              <a:t>본 논문에서는 </a:t>
            </a:r>
            <a:r>
              <a:rPr lang="ko-KR" altLang="en-US" dirty="0" err="1">
                <a:effectLst/>
                <a:latin typeface="Helvetica" pitchFamily="2" charset="0"/>
              </a:rPr>
              <a:t>형태보존암호인</a:t>
            </a:r>
            <a:r>
              <a:rPr lang="ko-KR" altLang="en-US" dirty="0">
                <a:effectLst/>
                <a:latin typeface="Helvetica" pitchFamily="2" charset="0"/>
              </a:rPr>
              <a:t> </a:t>
            </a:r>
            <a:r>
              <a:rPr lang="en" altLang="ko-KR" b="1" dirty="0">
                <a:solidFill>
                  <a:srgbClr val="C00000"/>
                </a:solidFill>
                <a:effectLst/>
                <a:latin typeface="Helvetica" pitchFamily="2" charset="0"/>
              </a:rPr>
              <a:t>FF3</a:t>
            </a:r>
            <a:r>
              <a:rPr lang="ko-KR" altLang="en-US" b="1" dirty="0">
                <a:solidFill>
                  <a:srgbClr val="C00000"/>
                </a:solidFill>
                <a:effectLst/>
                <a:latin typeface="Helvetica" pitchFamily="2" charset="0"/>
              </a:rPr>
              <a:t>에 대한 딥러닝 기반의 신경망 구별자를 최초로 제안</a:t>
            </a:r>
            <a:endParaRPr lang="en-US" altLang="ko-KR" dirty="0"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elvetica" pitchFamily="2" charset="0"/>
              </a:rPr>
              <a:t>숫자</a:t>
            </a:r>
            <a:r>
              <a:rPr lang="en-US" altLang="ko-KR" dirty="0">
                <a:latin typeface="Helvetica" pitchFamily="2" charset="0"/>
              </a:rPr>
              <a:t>,</a:t>
            </a:r>
            <a:r>
              <a:rPr lang="ko-KR" altLang="en-US" dirty="0">
                <a:latin typeface="Helvetica" pitchFamily="2" charset="0"/>
              </a:rPr>
              <a:t> 소문자 알파벳 도메인을 이용하여 여러 데이터와 라운드를 넣어 정확도를 실험함 </a:t>
            </a:r>
            <a:endParaRPr lang="en-US" altLang="ko-KR" dirty="0"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CFA948-3938-693E-ED0F-8486A0995840}"/>
              </a:ext>
            </a:extLst>
          </p:cNvPr>
          <p:cNvSpPr txBox="1"/>
          <p:nvPr/>
        </p:nvSpPr>
        <p:spPr>
          <a:xfrm>
            <a:off x="411918" y="3534022"/>
            <a:ext cx="111557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2200" b="1" dirty="0">
                <a:latin typeface="+mn-ea"/>
              </a:rPr>
              <a:t>Contribution</a:t>
            </a:r>
            <a:endParaRPr lang="en-US" altLang="ko-KR" sz="2200" b="1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0996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058266-0B57-A822-C796-4C42D4C3F326}"/>
                  </a:ext>
                </a:extLst>
              </p:cNvPr>
              <p:cNvSpPr txBox="1"/>
              <p:nvPr/>
            </p:nvSpPr>
            <p:spPr>
              <a:xfrm>
                <a:off x="411919" y="418178"/>
                <a:ext cx="11155791" cy="6140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endParaRPr lang="en-US" altLang="ko-KR" sz="2200" dirty="0">
                  <a:solidFill>
                    <a:srgbClr val="202124"/>
                  </a:solidFill>
                  <a:latin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b="1" dirty="0">
                    <a:solidFill>
                      <a:srgbClr val="202124"/>
                    </a:solidFill>
                    <a:latin typeface="+mn-ea"/>
                  </a:rPr>
                  <a:t>차분 특성</a:t>
                </a:r>
                <a:endParaRPr lang="en-US" altLang="ko-KR" sz="2000" b="1" dirty="0">
                  <a:solidFill>
                    <a:srgbClr val="202124"/>
                  </a:solidFill>
                  <a:latin typeface="+mn-ea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rgbClr val="202124"/>
                    </a:solidFill>
                    <a:latin typeface="+mn-ea"/>
                  </a:rPr>
                  <a:t>암호 데이터에는 </a:t>
                </a:r>
                <a:r>
                  <a:rPr lang="ko-KR" altLang="en-US" dirty="0" err="1">
                    <a:solidFill>
                      <a:srgbClr val="202124"/>
                    </a:solidFill>
                    <a:latin typeface="+mn-ea"/>
                  </a:rPr>
                  <a:t>평문의</a:t>
                </a:r>
                <a:r>
                  <a:rPr lang="ko-KR" altLang="en-US" dirty="0">
                    <a:solidFill>
                      <a:srgbClr val="202124"/>
                    </a:solidFill>
                    <a:latin typeface="+mn-ea"/>
                  </a:rPr>
                  <a:t> 입력 차분에 따른 암호문의 출력 차분이 특정 확률로 존재</a:t>
                </a:r>
                <a:endParaRPr lang="en-US" altLang="ko-KR" dirty="0">
                  <a:solidFill>
                    <a:srgbClr val="202124"/>
                  </a:solidFill>
                  <a:latin typeface="+mn-ea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solidFill>
                      <a:srgbClr val="202124"/>
                    </a:solidFill>
                    <a:latin typeface="+mn-ea"/>
                  </a:rPr>
                  <a:t>평문</a:t>
                </a:r>
                <a:r>
                  <a:rPr lang="ko-KR" altLang="en-US" dirty="0">
                    <a:solidFill>
                      <a:srgbClr val="202124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i="1" baseline="-25000" dirty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ko-KR" altLang="en-US" i="1" dirty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⨁</m:t>
                    </m:r>
                    <m:r>
                      <a:rPr lang="en-US" altLang="ko-KR" i="1" dirty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i="1" baseline="-25000" dirty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dirty="0">
                    <a:solidFill>
                      <a:srgbClr val="202124"/>
                    </a:solidFill>
                    <a:latin typeface="+mn-ea"/>
                  </a:rPr>
                  <a:t> </a:t>
                </a:r>
                <a:r>
                  <a:rPr lang="en-US" altLang="ko-KR" dirty="0">
                    <a:solidFill>
                      <a:srgbClr val="202124"/>
                    </a:solidFill>
                    <a:latin typeface="+mn-ea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ko-KR" altLang="en-US" dirty="0">
                    <a:solidFill>
                      <a:srgbClr val="202124"/>
                    </a:solidFill>
                    <a:latin typeface="+mn-ea"/>
                  </a:rPr>
                  <a:t> </a:t>
                </a:r>
                <a:r>
                  <a:rPr lang="en-US" altLang="ko-KR" dirty="0">
                    <a:solidFill>
                      <a:srgbClr val="202124"/>
                    </a:solidFill>
                    <a:latin typeface="+mn-ea"/>
                  </a:rPr>
                  <a:t>(</a:t>
                </a:r>
                <a:r>
                  <a:rPr lang="ko-KR" altLang="en-US" dirty="0">
                    <a:solidFill>
                      <a:srgbClr val="202124"/>
                    </a:solidFill>
                    <a:latin typeface="+mn-ea"/>
                  </a:rPr>
                  <a:t>입력 차분</a:t>
                </a:r>
                <a:r>
                  <a:rPr lang="en-US" altLang="ko-KR" dirty="0">
                    <a:solidFill>
                      <a:srgbClr val="202124"/>
                    </a:solidFill>
                    <a:latin typeface="+mn-ea"/>
                  </a:rPr>
                  <a:t>),</a:t>
                </a:r>
                <a:r>
                  <a:rPr lang="ko-KR" altLang="en-US" dirty="0">
                    <a:solidFill>
                      <a:srgbClr val="202124"/>
                    </a:solidFill>
                    <a:latin typeface="+mn-ea"/>
                  </a:rPr>
                  <a:t> 암호문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i="1" baseline="-25000" dirty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ko-KR" altLang="en-US" i="1" dirty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 ⨁</m:t>
                    </m:r>
                    <m:r>
                      <a:rPr lang="en-US" altLang="ko-KR" i="1" dirty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i="1" baseline="-25000" dirty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dirty="0">
                    <a:solidFill>
                      <a:srgbClr val="202124"/>
                    </a:solidFill>
                    <a:latin typeface="+mn-ea"/>
                  </a:rPr>
                  <a:t> </a:t>
                </a:r>
                <a:r>
                  <a:rPr lang="en-US" altLang="ko-KR" dirty="0">
                    <a:solidFill>
                      <a:srgbClr val="202124"/>
                    </a:solidFill>
                    <a:latin typeface="+mn-ea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ko-KR" altLang="en-US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-KR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(</a:t>
                </a:r>
                <a:r>
                  <a:rPr lang="ko-KR" altLang="en-US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출력 차분</a:t>
                </a:r>
                <a:r>
                  <a:rPr lang="en-US" altLang="ko-KR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)</a:t>
                </a:r>
                <a:br>
                  <a:rPr lang="en-US" altLang="ko-KR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</a:br>
                <a:r>
                  <a:rPr lang="en-US" altLang="ko-KR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</a:t>
                </a:r>
                <a:r>
                  <a:rPr lang="ko-KR" altLang="en-US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 </a:t>
                </a:r>
                <a:r>
                  <a:rPr lang="ko-KR" altLang="en-US" b="1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차분</a:t>
                </a:r>
                <a:r>
                  <a:rPr lang="en-US" altLang="ko-KR" b="1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 </a:t>
                </a:r>
                <a:r>
                  <a:rPr lang="ko-KR" altLang="en-US" b="1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특성 </a:t>
                </a:r>
                <a:r>
                  <a:rPr lang="en-US" altLang="ko-KR" b="1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=</a:t>
                </a:r>
                <a:r>
                  <a:rPr lang="ko-KR" altLang="en-US" b="1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-KR" b="1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20212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ko-KR" b="1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,</a:t>
                </a:r>
                <a:r>
                  <a:rPr lang="en-US" altLang="ko-KR" dirty="0">
                    <a:solidFill>
                      <a:srgbClr val="202124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20212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altLang="ko-KR" b="1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) </a:t>
                </a:r>
                <a:endParaRPr lang="en-US" altLang="ko-KR" dirty="0">
                  <a:solidFill>
                    <a:srgbClr val="202124"/>
                  </a:solidFill>
                  <a:latin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b="1" dirty="0">
                    <a:solidFill>
                      <a:srgbClr val="202124"/>
                    </a:solidFill>
                    <a:latin typeface="+mn-ea"/>
                  </a:rPr>
                  <a:t>차분 분석</a:t>
                </a:r>
                <a:endParaRPr lang="en-US" altLang="ko-KR" sz="2000" b="1" dirty="0">
                  <a:solidFill>
                    <a:srgbClr val="202124"/>
                  </a:solidFill>
                  <a:latin typeface="+mn-ea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rgbClr val="202124"/>
                    </a:solidFill>
                    <a:latin typeface="+mn-ea"/>
                  </a:rPr>
                  <a:t>암호 분석 기법 중 하나로</a:t>
                </a:r>
                <a:r>
                  <a:rPr lang="en-US" altLang="ko-KR" dirty="0">
                    <a:solidFill>
                      <a:srgbClr val="202124"/>
                    </a:solidFill>
                    <a:latin typeface="+mn-ea"/>
                  </a:rPr>
                  <a:t>,</a:t>
                </a:r>
                <a:r>
                  <a:rPr lang="ko-KR" altLang="en-US" dirty="0">
                    <a:solidFill>
                      <a:srgbClr val="202124"/>
                    </a:solidFill>
                    <a:latin typeface="+mn-ea"/>
                  </a:rPr>
                  <a:t> 암호화 알고리즘 또는 키를 해독하기 위해 사용되는 기법</a:t>
                </a:r>
                <a:endParaRPr lang="en-US" altLang="ko-KR" dirty="0">
                  <a:solidFill>
                    <a:srgbClr val="202124"/>
                  </a:solidFill>
                  <a:latin typeface="+mn-ea"/>
                </a:endParaRPr>
              </a:p>
              <a:p>
                <a:pPr lvl="1" algn="just">
                  <a:lnSpc>
                    <a:spcPct val="150000"/>
                  </a:lnSpc>
                </a:pPr>
                <a:r>
                  <a:rPr lang="en-US" altLang="ko-KR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	</a:t>
                </a:r>
                <a:r>
                  <a:rPr lang="ko-KR" altLang="en-US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 차분 특성을 활용하여 암호화에 사용된 키 일부 정보를 도출하는 방법</a:t>
                </a:r>
                <a:endParaRPr lang="en-US" altLang="ko-KR" dirty="0">
                  <a:solidFill>
                    <a:srgbClr val="202124"/>
                  </a:solidFill>
                  <a:latin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b="1" dirty="0">
                    <a:solidFill>
                      <a:srgbClr val="202124"/>
                    </a:solidFill>
                    <a:latin typeface="+mn-ea"/>
                  </a:rPr>
                  <a:t>딥러닝 기반의 신경망 </a:t>
                </a:r>
                <a:r>
                  <a:rPr lang="ko-KR" altLang="en-US" sz="2000" b="1" dirty="0" err="1">
                    <a:solidFill>
                      <a:srgbClr val="202124"/>
                    </a:solidFill>
                    <a:latin typeface="+mn-ea"/>
                  </a:rPr>
                  <a:t>구별자</a:t>
                </a:r>
                <a:endParaRPr lang="en-US" altLang="ko-KR" sz="2000" b="1" dirty="0">
                  <a:solidFill>
                    <a:srgbClr val="202124"/>
                  </a:solidFill>
                  <a:latin typeface="+mn-ea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rgbClr val="202124"/>
                    </a:solidFill>
                    <a:latin typeface="+mn-ea"/>
                  </a:rPr>
                  <a:t>기존의 암호문에 나타나는 차분 특성을 신경망을 통해 학습</a:t>
                </a:r>
                <a:endParaRPr lang="en-US" altLang="ko-KR" dirty="0">
                  <a:solidFill>
                    <a:srgbClr val="202124"/>
                  </a:solidFill>
                  <a:latin typeface="+mn-ea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rgbClr val="202124"/>
                    </a:solidFill>
                    <a:latin typeface="+mn-ea"/>
                  </a:rPr>
                  <a:t>차분을 갖는 암호문과 랜덤 데이터를 구별</a:t>
                </a:r>
                <a:endParaRPr lang="en-US" altLang="ko-KR" dirty="0">
                  <a:solidFill>
                    <a:srgbClr val="202124"/>
                  </a:solidFill>
                  <a:latin typeface="+mn-ea"/>
                </a:endParaRPr>
              </a:p>
              <a:p>
                <a:pPr lvl="1" algn="just">
                  <a:lnSpc>
                    <a:spcPct val="150000"/>
                  </a:lnSpc>
                </a:pPr>
                <a:r>
                  <a:rPr lang="en-US" altLang="ko-KR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	</a:t>
                </a:r>
                <a:r>
                  <a:rPr lang="ko-KR" altLang="en-US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 </a:t>
                </a:r>
                <a:r>
                  <a:rPr lang="ko-KR" altLang="en-US" b="1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차분 특성을 갖는 데이터 수집 </a:t>
                </a:r>
                <a:r>
                  <a:rPr lang="en-US" altLang="ko-KR" b="1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</a:t>
                </a:r>
                <a:r>
                  <a:rPr lang="ko-KR" altLang="en-US" b="1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 딥러닝 모델 구축 </a:t>
                </a:r>
                <a:r>
                  <a:rPr lang="en-US" altLang="ko-KR" b="1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</a:t>
                </a:r>
                <a:r>
                  <a:rPr lang="ko-KR" altLang="en-US" b="1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 학습 </a:t>
                </a:r>
                <a:r>
                  <a:rPr lang="en-US" altLang="ko-KR" b="1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</a:t>
                </a:r>
                <a:r>
                  <a:rPr lang="ko-KR" altLang="en-US" b="1" dirty="0">
                    <a:solidFill>
                      <a:srgbClr val="202124"/>
                    </a:solidFill>
                    <a:latin typeface="+mn-ea"/>
                    <a:sym typeface="Wingdings" pitchFamily="2" charset="2"/>
                  </a:rPr>
                  <a:t> 차분을 갖는 데이터 구별</a:t>
                </a:r>
                <a:endParaRPr lang="en-US" altLang="ko-KR" b="1" dirty="0">
                  <a:solidFill>
                    <a:srgbClr val="202124"/>
                  </a:solidFill>
                  <a:latin typeface="+mn-ea"/>
                  <a:sym typeface="Wingdings" pitchFamily="2" charset="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1" dirty="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차분 특성을 기반으로 랜덤으로부터 암호문을 구별 </a:t>
                </a:r>
                <a:r>
                  <a:rPr lang="en-US" altLang="ko-KR" b="1" dirty="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</a:t>
                </a:r>
                <a:r>
                  <a:rPr lang="ko-KR" altLang="en-US" b="1" dirty="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 차분 분석에서의 데이터 복잡도 감소 가능</a:t>
                </a:r>
                <a:endParaRPr lang="en-US" altLang="ko-KR" dirty="0">
                  <a:effectLst/>
                  <a:latin typeface="Helvetica" pitchFamily="2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058266-0B57-A822-C796-4C42D4C3F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19" y="418178"/>
                <a:ext cx="11155791" cy="6140142"/>
              </a:xfrm>
              <a:prstGeom prst="rect">
                <a:avLst/>
              </a:prstGeom>
              <a:blipFill>
                <a:blip r:embed="rId2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EFF15E75-8FF7-E67F-5A6D-C069A2DF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AppleSDGothicNeo"/>
              </a:rPr>
              <a:t>관련연구 </a:t>
            </a:r>
            <a:r>
              <a:rPr lang="en-US" altLang="ko-KR" b="1" dirty="0">
                <a:latin typeface="AppleSDGothicNeo"/>
              </a:rPr>
              <a:t>–</a:t>
            </a:r>
            <a:r>
              <a:rPr lang="ko-KR" altLang="en-US" b="1" dirty="0">
                <a:latin typeface="AppleSDGothicNeo"/>
              </a:rPr>
              <a:t> 차분 특성 및 신경망 </a:t>
            </a:r>
            <a:r>
              <a:rPr lang="ko-KR" altLang="en-US" b="1" dirty="0" err="1">
                <a:latin typeface="AppleSDGothicNeo"/>
              </a:rPr>
              <a:t>구별자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343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058266-0B57-A822-C796-4C42D4C3F326}"/>
              </a:ext>
            </a:extLst>
          </p:cNvPr>
          <p:cNvSpPr txBox="1"/>
          <p:nvPr/>
        </p:nvSpPr>
        <p:spPr>
          <a:xfrm>
            <a:off x="411920" y="1267989"/>
            <a:ext cx="1115579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02124"/>
                </a:solidFill>
                <a:latin typeface="+mn-ea"/>
              </a:rPr>
              <a:t>기존의 암호화 기법과 다르게 데이터를 암호화할 때 </a:t>
            </a:r>
            <a:r>
              <a:rPr lang="ko-KR" altLang="en-US" b="1" dirty="0">
                <a:solidFill>
                  <a:srgbClr val="202124"/>
                </a:solidFill>
                <a:latin typeface="+mn-ea"/>
              </a:rPr>
              <a:t>데이터의 형태나 구조를 보존</a:t>
            </a:r>
            <a:r>
              <a:rPr lang="ko-KR" altLang="en-US" dirty="0">
                <a:solidFill>
                  <a:srgbClr val="202124"/>
                </a:solidFill>
                <a:latin typeface="+mn-ea"/>
              </a:rPr>
              <a:t>할 수 있도록 함</a:t>
            </a:r>
            <a:br>
              <a:rPr lang="en-US" altLang="ko-KR" b="1" dirty="0">
                <a:solidFill>
                  <a:srgbClr val="202124"/>
                </a:solidFill>
                <a:latin typeface="+mn-ea"/>
              </a:rPr>
            </a:br>
            <a:r>
              <a:rPr lang="en-US" altLang="ko-KR" dirty="0">
                <a:solidFill>
                  <a:srgbClr val="202124"/>
                </a:solidFill>
                <a:latin typeface="+mn-ea"/>
                <a:sym typeface="Wingdings" pitchFamily="2" charset="2"/>
              </a:rPr>
              <a:t></a:t>
            </a:r>
            <a:r>
              <a:rPr lang="ko-KR" altLang="en-US" dirty="0">
                <a:solidFill>
                  <a:srgbClr val="202124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202124"/>
                </a:solidFill>
                <a:latin typeface="+mn-ea"/>
              </a:rPr>
              <a:t>평문과</a:t>
            </a:r>
            <a:r>
              <a:rPr lang="ko-KR" altLang="en-US" dirty="0">
                <a:solidFill>
                  <a:srgbClr val="202124"/>
                </a:solidFill>
                <a:latin typeface="+mn-ea"/>
              </a:rPr>
              <a:t> 암호문의 길이 및 형태</a:t>
            </a:r>
            <a:r>
              <a:rPr lang="en-US" altLang="ko-KR" dirty="0">
                <a:solidFill>
                  <a:srgbClr val="202124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202124"/>
                </a:solidFill>
                <a:latin typeface="+mn-ea"/>
              </a:rPr>
              <a:t>예</a:t>
            </a:r>
            <a:r>
              <a:rPr lang="en-US" altLang="ko-KR" dirty="0">
                <a:solidFill>
                  <a:srgbClr val="202124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rgbClr val="202124"/>
                </a:solidFill>
                <a:latin typeface="+mn-ea"/>
              </a:rPr>
              <a:t> 알파벳</a:t>
            </a:r>
            <a:r>
              <a:rPr lang="en-US" altLang="ko-KR" dirty="0">
                <a:solidFill>
                  <a:srgbClr val="202124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202124"/>
                </a:solidFill>
                <a:latin typeface="+mn-ea"/>
              </a:rPr>
              <a:t> 숫자 등</a:t>
            </a:r>
            <a:r>
              <a:rPr lang="en-US" altLang="ko-KR" dirty="0">
                <a:solidFill>
                  <a:srgbClr val="202124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rgbClr val="202124"/>
                </a:solidFill>
                <a:latin typeface="+mn-ea"/>
              </a:rPr>
              <a:t>가 동일</a:t>
            </a:r>
            <a:r>
              <a:rPr lang="en-US" altLang="ko-KR" dirty="0">
                <a:solidFill>
                  <a:srgbClr val="202124"/>
                </a:solidFill>
                <a:latin typeface="+mn-ea"/>
              </a:rPr>
              <a:t> (</a:t>
            </a:r>
            <a:r>
              <a:rPr lang="en-US" altLang="ko-KR" dirty="0">
                <a:solidFill>
                  <a:srgbClr val="202124"/>
                </a:solidFill>
                <a:latin typeface="+mn-ea"/>
                <a:sym typeface="Wingdings" pitchFamily="2" charset="2"/>
              </a:rPr>
              <a:t>17</a:t>
            </a:r>
            <a:r>
              <a:rPr lang="ko-KR" altLang="en-US" dirty="0">
                <a:solidFill>
                  <a:srgbClr val="202124"/>
                </a:solidFill>
                <a:latin typeface="+mn-ea"/>
                <a:sym typeface="Wingdings" pitchFamily="2" charset="2"/>
              </a:rPr>
              <a:t>비트의 </a:t>
            </a:r>
            <a:r>
              <a:rPr lang="ko-KR" altLang="en-US" dirty="0" err="1">
                <a:solidFill>
                  <a:srgbClr val="202124"/>
                </a:solidFill>
                <a:latin typeface="+mn-ea"/>
                <a:sym typeface="Wingdings" pitchFamily="2" charset="2"/>
              </a:rPr>
              <a:t>평문</a:t>
            </a:r>
            <a:r>
              <a:rPr lang="ko-KR" altLang="en-US" dirty="0">
                <a:solidFill>
                  <a:srgbClr val="202124"/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dirty="0">
                <a:solidFill>
                  <a:srgbClr val="202124"/>
                </a:solidFill>
                <a:latin typeface="+mn-ea"/>
                <a:sym typeface="Wingdings" pitchFamily="2" charset="2"/>
              </a:rPr>
              <a:t></a:t>
            </a:r>
            <a:r>
              <a:rPr lang="ko-KR" altLang="en-US" dirty="0">
                <a:solidFill>
                  <a:srgbClr val="202124"/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dirty="0">
                <a:solidFill>
                  <a:srgbClr val="202124"/>
                </a:solidFill>
                <a:latin typeface="+mn-ea"/>
                <a:sym typeface="Wingdings" pitchFamily="2" charset="2"/>
              </a:rPr>
              <a:t>17</a:t>
            </a:r>
            <a:r>
              <a:rPr lang="ko-KR" altLang="en-US" dirty="0">
                <a:solidFill>
                  <a:srgbClr val="202124"/>
                </a:solidFill>
                <a:latin typeface="+mn-ea"/>
                <a:sym typeface="Wingdings" pitchFamily="2" charset="2"/>
              </a:rPr>
              <a:t>비트의 암호문</a:t>
            </a:r>
            <a:r>
              <a:rPr lang="en-US" altLang="ko-KR" dirty="0">
                <a:solidFill>
                  <a:srgbClr val="202124"/>
                </a:solidFill>
                <a:latin typeface="+mn-ea"/>
                <a:sym typeface="Wingdings" pitchFamily="2" charset="2"/>
              </a:rPr>
              <a:t>)</a:t>
            </a:r>
            <a:endParaRPr lang="en-US" altLang="ko-KR" dirty="0">
              <a:solidFill>
                <a:srgbClr val="202124"/>
              </a:solidFill>
              <a:latin typeface="+mn-ea"/>
            </a:endParaRPr>
          </a:p>
          <a:p>
            <a:endParaRPr lang="en-US" altLang="ko-KR" dirty="0">
              <a:solidFill>
                <a:srgbClr val="202124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02124"/>
                </a:solidFill>
                <a:latin typeface="+mn-ea"/>
              </a:rPr>
              <a:t>종류</a:t>
            </a:r>
            <a:endParaRPr lang="en-US" altLang="ko-KR" dirty="0">
              <a:solidFill>
                <a:srgbClr val="202124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02124"/>
                </a:solidFill>
                <a:latin typeface="+mn-ea"/>
              </a:rPr>
              <a:t>FF1, FF3, FEA</a:t>
            </a:r>
            <a:r>
              <a:rPr lang="ko-KR" altLang="en-US" dirty="0">
                <a:solidFill>
                  <a:srgbClr val="202124"/>
                </a:solidFill>
                <a:latin typeface="+mn-ea"/>
              </a:rPr>
              <a:t> 등</a:t>
            </a:r>
            <a:endParaRPr lang="en-US" altLang="ko-KR" dirty="0">
              <a:solidFill>
                <a:srgbClr val="202124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02124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02124"/>
                </a:solidFill>
                <a:latin typeface="+mn-ea"/>
              </a:rPr>
              <a:t>본 연구에서는 미국 </a:t>
            </a:r>
            <a:r>
              <a:rPr lang="en-US" altLang="ko-KR" dirty="0">
                <a:solidFill>
                  <a:srgbClr val="202124"/>
                </a:solidFill>
                <a:latin typeface="+mn-ea"/>
              </a:rPr>
              <a:t>NIST</a:t>
            </a:r>
            <a:r>
              <a:rPr lang="ko-KR" altLang="en-US" b="0" i="0" u="none" strike="noStrike" dirty="0">
                <a:solidFill>
                  <a:srgbClr val="202124"/>
                </a:solidFill>
                <a:effectLst/>
                <a:latin typeface="+mn-ea"/>
              </a:rPr>
              <a:t>의 표준 형태보존 암호인 </a:t>
            </a:r>
            <a:r>
              <a:rPr lang="en-US" altLang="ko-KR" b="1" i="0" u="none" strike="noStrike" dirty="0">
                <a:solidFill>
                  <a:srgbClr val="202124"/>
                </a:solidFill>
                <a:effectLst/>
                <a:latin typeface="+mn-ea"/>
              </a:rPr>
              <a:t>FF3</a:t>
            </a:r>
            <a:r>
              <a:rPr lang="ko-KR" altLang="en-US" b="0" i="0" u="none" strike="noStrike" dirty="0" err="1">
                <a:solidFill>
                  <a:srgbClr val="202124"/>
                </a:solidFill>
                <a:effectLst/>
                <a:latin typeface="+mn-ea"/>
              </a:rPr>
              <a:t>를</a:t>
            </a:r>
            <a:r>
              <a:rPr lang="ko-KR" altLang="en-US" b="0" i="0" u="none" strike="noStrike" dirty="0">
                <a:solidFill>
                  <a:srgbClr val="202124"/>
                </a:solidFill>
                <a:effectLst/>
                <a:latin typeface="+mn-ea"/>
              </a:rPr>
              <a:t> 사용</a:t>
            </a:r>
            <a:endParaRPr lang="en-US" altLang="ko-KR" b="0" i="0" u="none" strike="noStrike" dirty="0">
              <a:solidFill>
                <a:srgbClr val="202124"/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02124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02124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elvetica" pitchFamily="2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FF15E75-8FF7-E67F-5A6D-C069A2DF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AppleSDGothicNeo"/>
              </a:rPr>
              <a:t>관련연구 </a:t>
            </a:r>
            <a:r>
              <a:rPr lang="en-US" altLang="ko-KR" b="1" dirty="0">
                <a:latin typeface="AppleSDGothicNeo"/>
              </a:rPr>
              <a:t>-</a:t>
            </a:r>
            <a:r>
              <a:rPr lang="ko-KR" altLang="en-US" b="1" dirty="0">
                <a:latin typeface="AppleSDGothicNeo"/>
              </a:rPr>
              <a:t> 형태보존암호</a:t>
            </a:r>
            <a:endParaRPr lang="ko-KR" altLang="en-US" dirty="0"/>
          </a:p>
        </p:txBody>
      </p:sp>
      <p:pic>
        <p:nvPicPr>
          <p:cNvPr id="10" name="그림 9" descr="텍스트, 소프트웨어, 스크린샷, 컴퓨터 아이콘이(가) 표시된 사진&#10;&#10;자동 생성된 설명">
            <a:extLst>
              <a:ext uri="{FF2B5EF4-FFF2-40B4-BE49-F238E27FC236}">
                <a16:creationId xmlns:a16="http://schemas.microsoft.com/office/drawing/2014/main" id="{41D94B9C-835D-D4E4-61E6-B566E3C6B5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4" t="53014" r="14679" b="27891"/>
          <a:stretch/>
        </p:blipFill>
        <p:spPr>
          <a:xfrm>
            <a:off x="1470693" y="4040807"/>
            <a:ext cx="9250613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4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9EC0933-796F-2D2D-A31F-F03EB0D11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218141"/>
            <a:ext cx="11369675" cy="762000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AppleSDGothicNeo"/>
              </a:rPr>
              <a:t>제안기법</a:t>
            </a:r>
            <a:endParaRPr lang="ko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89F170-5448-22B1-F580-0D60D4A3B113}"/>
                  </a:ext>
                </a:extLst>
              </p:cNvPr>
              <p:cNvSpPr txBox="1"/>
              <p:nvPr/>
            </p:nvSpPr>
            <p:spPr>
              <a:xfrm>
                <a:off x="410405" y="1190482"/>
                <a:ext cx="6293186" cy="540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2200" b="1" dirty="0"/>
                  <a:t>&lt;</a:t>
                </a:r>
                <a:r>
                  <a:rPr kumimoji="1" lang="ko-KR" altLang="en-US" sz="2200" b="1" dirty="0"/>
                  <a:t> </a:t>
                </a:r>
                <a:r>
                  <a:rPr kumimoji="1" lang="en-US" altLang="ko-KR" sz="2200" b="1" dirty="0"/>
                  <a:t>FF3</a:t>
                </a:r>
                <a:r>
                  <a:rPr kumimoji="1" lang="ko-KR" altLang="en-US" sz="2200" b="1" dirty="0"/>
                  <a:t>의 딥러닝 기반의 데이터 셋 생성 과정</a:t>
                </a:r>
                <a:r>
                  <a:rPr kumimoji="1" lang="en-US" altLang="ko-KR" sz="2200" b="1" dirty="0"/>
                  <a:t>&gt;</a:t>
                </a:r>
              </a:p>
              <a:p>
                <a:pPr algn="just"/>
                <a:endParaRPr kumimoji="1" lang="en-US" altLang="ko-KR" sz="2000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kumimoji="1" lang="ko-KR" altLang="en-US" b="1" dirty="0"/>
                  <a:t>랜덤 </a:t>
                </a:r>
                <a:r>
                  <a:rPr lang="ko-KR" altLang="en-US" b="1" dirty="0" err="1">
                    <a:effectLst/>
                    <a:latin typeface="Helvetica" pitchFamily="2" charset="0"/>
                  </a:rPr>
                  <a:t>평문</a:t>
                </a:r>
                <a:r>
                  <a:rPr lang="ko-KR" altLang="en-US" b="1" dirty="0">
                    <a:effectLst/>
                    <a:latin typeface="Helvetica" pitchFamily="2" charset="0"/>
                  </a:rPr>
                  <a:t> </a:t>
                </a:r>
                <a:r>
                  <a:rPr lang="en-US" altLang="ko-KR" b="1" dirty="0">
                    <a:latin typeface="Helvetica" pitchFamily="2" charset="0"/>
                  </a:rPr>
                  <a:t>P</a:t>
                </a:r>
                <a:r>
                  <a:rPr lang="en-US" altLang="ko-KR" b="1" baseline="-25000" dirty="0">
                    <a:latin typeface="Helvetica" pitchFamily="2" charset="0"/>
                  </a:rPr>
                  <a:t>0</a:t>
                </a:r>
                <a:r>
                  <a:rPr lang="ko-KR" altLang="en-US" b="1" baseline="-25000" dirty="0">
                    <a:latin typeface="Helvetica" pitchFamily="2" charset="0"/>
                  </a:rPr>
                  <a:t> </a:t>
                </a:r>
                <a:r>
                  <a:rPr lang="en-US" altLang="ko-KR" b="1" dirty="0">
                    <a:effectLst/>
                    <a:latin typeface="Helvetica" pitchFamily="2" charset="0"/>
                  </a:rPr>
                  <a:t>,</a:t>
                </a:r>
                <a:r>
                  <a:rPr lang="en-US" altLang="ko-KR" b="1" dirty="0">
                    <a:latin typeface="Helvetica" pitchFamily="2" charset="0"/>
                  </a:rPr>
                  <a:t> </a:t>
                </a:r>
                <a:r>
                  <a:rPr lang="ko-KR" altLang="en-US" b="1" dirty="0">
                    <a:latin typeface="Helvetica" pitchFamily="2" charset="0"/>
                  </a:rPr>
                  <a:t> </a:t>
                </a:r>
                <a:r>
                  <a:rPr lang="en-US" altLang="ko-KR" b="1" dirty="0">
                    <a:latin typeface="Helvetica" pitchFamily="2" charset="0"/>
                  </a:rPr>
                  <a:t>P</a:t>
                </a:r>
                <a:r>
                  <a:rPr lang="en-US" altLang="ko-KR" b="1" baseline="-25000" dirty="0">
                    <a:latin typeface="Helvetica" pitchFamily="2" charset="0"/>
                  </a:rPr>
                  <a:t>1</a:t>
                </a:r>
                <a:r>
                  <a:rPr lang="en-US" altLang="ko-KR" b="1" dirty="0">
                    <a:effectLst/>
                    <a:latin typeface="Helvetica" pitchFamily="2" charset="0"/>
                  </a:rPr>
                  <a:t> </a:t>
                </a:r>
                <a:r>
                  <a:rPr lang="ko-KR" altLang="en-US" b="1" dirty="0">
                    <a:effectLst/>
                    <a:latin typeface="Helvetica" pitchFamily="2" charset="0"/>
                  </a:rPr>
                  <a:t>을 생성</a:t>
                </a:r>
                <a:endParaRPr lang="en-US" altLang="ko-KR" b="1" dirty="0">
                  <a:effectLst/>
                  <a:latin typeface="Helvetica" pitchFamily="2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altLang="ko-KR" dirty="0">
                  <a:effectLst/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1" dirty="0">
                    <a:solidFill>
                      <a:srgbClr val="2E75B6"/>
                    </a:solidFill>
                    <a:effectLst/>
                    <a:latin typeface="Helvetica" pitchFamily="2" charset="0"/>
                  </a:rPr>
                  <a:t>입력</a:t>
                </a:r>
                <a:r>
                  <a:rPr lang="ko-KR" altLang="en-US" b="1" dirty="0">
                    <a:effectLst/>
                    <a:latin typeface="Helvetica" pitchFamily="2" charset="0"/>
                  </a:rPr>
                  <a:t> </a:t>
                </a:r>
                <a:r>
                  <a:rPr lang="ko-KR" altLang="en-US" b="1" dirty="0">
                    <a:solidFill>
                      <a:srgbClr val="2E75B6"/>
                    </a:solidFill>
                    <a:effectLst/>
                    <a:latin typeface="Helvetica" pitchFamily="2" charset="0"/>
                  </a:rPr>
                  <a:t>차분</a:t>
                </a:r>
                <a:r>
                  <a:rPr lang="ko-KR" altLang="en-US" b="1" dirty="0">
                    <a:effectLst/>
                    <a:latin typeface="Helvetica" pitchFamily="2" charset="0"/>
                  </a:rPr>
                  <a:t>을 만족</a:t>
                </a:r>
                <a:r>
                  <a:rPr lang="ko-KR" altLang="en-US" dirty="0">
                    <a:effectLst/>
                    <a:latin typeface="Helvetica" pitchFamily="2" charset="0"/>
                  </a:rPr>
                  <a:t>하는 </a:t>
                </a:r>
                <a:r>
                  <a:rPr lang="ko-KR" altLang="en-US" dirty="0" err="1">
                    <a:effectLst/>
                    <a:latin typeface="Helvetica" pitchFamily="2" charset="0"/>
                  </a:rPr>
                  <a:t>평문</a:t>
                </a:r>
                <a:r>
                  <a:rPr lang="ko-KR" altLang="en-US" dirty="0">
                    <a:effectLst/>
                    <a:latin typeface="Helvetica" pitchFamily="2" charset="0"/>
                  </a:rPr>
                  <a:t> 쌍을 만들기 위해</a:t>
                </a:r>
                <a:r>
                  <a:rPr lang="ko-KR" altLang="en-US" dirty="0">
                    <a:latin typeface="Helvetica" pitchFamily="2" charset="0"/>
                  </a:rPr>
                  <a:t> </a:t>
                </a:r>
                <a:r>
                  <a:rPr lang="en-US" altLang="ko-KR" dirty="0">
                    <a:effectLst/>
                    <a:latin typeface="Helvetica" pitchFamily="2" charset="0"/>
                  </a:rPr>
                  <a:t>P</a:t>
                </a:r>
                <a:r>
                  <a:rPr lang="en-US" altLang="ko-KR" baseline="-25000" dirty="0">
                    <a:effectLst/>
                    <a:latin typeface="Helvetica" pitchFamily="2" charset="0"/>
                  </a:rPr>
                  <a:t>0</a:t>
                </a:r>
                <a:r>
                  <a:rPr lang="ko-KR" altLang="en-US" dirty="0">
                    <a:effectLst/>
                    <a:latin typeface="Helvetica" pitchFamily="2" charset="0"/>
                  </a:rPr>
                  <a:t>에</a:t>
                </a:r>
                <a:br>
                  <a:rPr kumimoji="1" lang="en-US" altLang="ko-KR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ko-KR" dirty="0">
                    <a:solidFill>
                      <a:srgbClr val="2E75B6"/>
                    </a:solidFill>
                    <a:effectLst/>
                    <a:latin typeface="Helvetica" pitchFamily="2" charset="0"/>
                  </a:rPr>
                  <a:t>(</a:t>
                </a:r>
                <a:r>
                  <a:rPr lang="ko-KR" altLang="en-US" dirty="0">
                    <a:solidFill>
                      <a:srgbClr val="2E75B6"/>
                    </a:solidFill>
                    <a:effectLst/>
                    <a:latin typeface="Helvetica" pitchFamily="2" charset="0"/>
                  </a:rPr>
                  <a:t>입력 차분</a:t>
                </a:r>
                <a:r>
                  <a:rPr lang="en-US" altLang="ko-KR" dirty="0">
                    <a:solidFill>
                      <a:srgbClr val="2E75B6"/>
                    </a:solidFill>
                    <a:effectLst/>
                    <a:latin typeface="Helvetica" pitchFamily="2" charset="0"/>
                  </a:rPr>
                  <a:t>)</a:t>
                </a:r>
                <a:r>
                  <a:rPr lang="ko-KR" altLang="en-US" dirty="0">
                    <a:effectLst/>
                    <a:latin typeface="Helvetica" pitchFamily="2" charset="0"/>
                  </a:rPr>
                  <a:t>을 </a:t>
                </a:r>
                <a:r>
                  <a:rPr lang="en" altLang="ko-KR" dirty="0">
                    <a:effectLst/>
                    <a:latin typeface="Helvetica" pitchFamily="2" charset="0"/>
                  </a:rPr>
                  <a:t>XOR </a:t>
                </a:r>
                <a:r>
                  <a:rPr lang="ko-KR" altLang="en-US" dirty="0">
                    <a:effectLst/>
                    <a:latin typeface="Helvetica" pitchFamily="2" charset="0"/>
                  </a:rPr>
                  <a:t>하여 </a:t>
                </a:r>
                <a:r>
                  <a:rPr lang="ko-KR" altLang="en-US" dirty="0" err="1">
                    <a:effectLst/>
                    <a:latin typeface="Helvetica" pitchFamily="2" charset="0"/>
                  </a:rPr>
                  <a:t>평문</a:t>
                </a:r>
                <a:r>
                  <a:rPr lang="ko-KR" altLang="en-US" dirty="0">
                    <a:effectLst/>
                    <a:latin typeface="Helvetica" pitchFamily="2" charset="0"/>
                  </a:rPr>
                  <a:t> </a:t>
                </a:r>
                <a:r>
                  <a:rPr lang="en-US" altLang="ko-KR" dirty="0">
                    <a:latin typeface="Helvetica" pitchFamily="2" charset="0"/>
                  </a:rPr>
                  <a:t>P</a:t>
                </a:r>
                <a:r>
                  <a:rPr lang="en-US" altLang="ko-KR" baseline="-25000" dirty="0">
                    <a:latin typeface="Helvetica" pitchFamily="2" charset="0"/>
                  </a:rPr>
                  <a:t>2</a:t>
                </a:r>
                <a:r>
                  <a:rPr lang="ko-KR" altLang="en-US" dirty="0" err="1">
                    <a:effectLst/>
                    <a:latin typeface="Helvetica" pitchFamily="2" charset="0"/>
                  </a:rPr>
                  <a:t>를</a:t>
                </a:r>
                <a:r>
                  <a:rPr lang="ko-KR" altLang="en-US" dirty="0">
                    <a:effectLst/>
                    <a:latin typeface="Helvetica" pitchFamily="2" charset="0"/>
                  </a:rPr>
                  <a:t> 구</a:t>
                </a:r>
                <a:r>
                  <a:rPr lang="ko-KR" altLang="en-US" dirty="0">
                    <a:latin typeface="Helvetica" pitchFamily="2" charset="0"/>
                  </a:rPr>
                  <a:t>함</a:t>
                </a:r>
                <a:endParaRPr lang="ko-KR" altLang="en-US" dirty="0">
                  <a:effectLst/>
                  <a:latin typeface="Helvetica" pitchFamily="2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800" b="1" dirty="0">
                    <a:effectLst/>
                    <a:latin typeface="Helvetica" pitchFamily="2" charset="0"/>
                  </a:rPr>
                  <a:t>각 </a:t>
                </a:r>
                <a:r>
                  <a:rPr lang="ko-KR" altLang="en-US" sz="1800" b="1" dirty="0" err="1">
                    <a:effectLst/>
                    <a:latin typeface="Helvetica" pitchFamily="2" charset="0"/>
                  </a:rPr>
                  <a:t>평문</a:t>
                </a:r>
                <a:r>
                  <a:rPr lang="ko-KR" altLang="en-US" sz="1800" b="1" dirty="0">
                    <a:effectLst/>
                    <a:latin typeface="Helvetica" pitchFamily="2" charset="0"/>
                  </a:rPr>
                  <a:t> </a:t>
                </a:r>
                <a:r>
                  <a:rPr lang="en-US" altLang="ko-KR" sz="1800" b="1" dirty="0">
                    <a:latin typeface="Helvetica" pitchFamily="2" charset="0"/>
                  </a:rPr>
                  <a:t>P</a:t>
                </a:r>
                <a:r>
                  <a:rPr lang="en-US" altLang="ko-KR" sz="1800" b="1" baseline="-25000" dirty="0">
                    <a:latin typeface="Helvetica" pitchFamily="2" charset="0"/>
                  </a:rPr>
                  <a:t>0</a:t>
                </a:r>
                <a:r>
                  <a:rPr lang="en-US" altLang="ko-KR" sz="1800" b="1" dirty="0">
                    <a:effectLst/>
                    <a:latin typeface="Helvetica" pitchFamily="2" charset="0"/>
                  </a:rPr>
                  <a:t>,</a:t>
                </a:r>
                <a:r>
                  <a:rPr lang="ko-KR" altLang="en-US" sz="1800" b="1" dirty="0">
                    <a:effectLst/>
                    <a:latin typeface="Helvetica" pitchFamily="2" charset="0"/>
                  </a:rPr>
                  <a:t> </a:t>
                </a:r>
                <a:r>
                  <a:rPr lang="en-US" altLang="ko-KR" sz="1800" b="1" dirty="0">
                    <a:effectLst/>
                    <a:latin typeface="Helvetica" pitchFamily="2" charset="0"/>
                  </a:rPr>
                  <a:t>P</a:t>
                </a:r>
                <a:r>
                  <a:rPr lang="en-US" altLang="ko-KR" sz="1800" b="1" baseline="-25000" dirty="0">
                    <a:effectLst/>
                    <a:latin typeface="Helvetica" pitchFamily="2" charset="0"/>
                  </a:rPr>
                  <a:t>1</a:t>
                </a:r>
                <a:r>
                  <a:rPr lang="en-US" altLang="ko-KR" sz="1800" b="1" dirty="0">
                    <a:effectLst/>
                    <a:latin typeface="Helvetica" pitchFamily="2" charset="0"/>
                  </a:rPr>
                  <a:t>,</a:t>
                </a:r>
                <a:r>
                  <a:rPr lang="ko-KR" altLang="en-US" sz="1800" b="1" dirty="0">
                    <a:effectLst/>
                    <a:latin typeface="Helvetica" pitchFamily="2" charset="0"/>
                  </a:rPr>
                  <a:t> </a:t>
                </a:r>
                <a:r>
                  <a:rPr lang="en-US" altLang="ko-KR" sz="1800" b="1" dirty="0">
                    <a:effectLst/>
                    <a:latin typeface="Helvetica" pitchFamily="2" charset="0"/>
                  </a:rPr>
                  <a:t>P</a:t>
                </a:r>
                <a:r>
                  <a:rPr lang="en-US" altLang="ko-KR" sz="1800" b="1" baseline="-25000" dirty="0">
                    <a:effectLst/>
                    <a:latin typeface="Helvetica" pitchFamily="2" charset="0"/>
                  </a:rPr>
                  <a:t>2</a:t>
                </a:r>
                <a:r>
                  <a:rPr lang="ko-KR" altLang="en-US" sz="1800" b="1" dirty="0">
                    <a:effectLst/>
                    <a:latin typeface="Helvetica" pitchFamily="2" charset="0"/>
                  </a:rPr>
                  <a:t>를 암호화 </a:t>
                </a:r>
                <a:r>
                  <a:rPr lang="en-US" altLang="ko-KR" sz="1800" b="1" dirty="0">
                    <a:effectLst/>
                    <a:latin typeface="Helvetica" pitchFamily="2" charset="0"/>
                    <a:sym typeface="Wingdings" pitchFamily="2" charset="2"/>
                  </a:rPr>
                  <a:t></a:t>
                </a:r>
                <a:r>
                  <a:rPr lang="ko-KR" altLang="en-US" sz="1800" b="1" dirty="0">
                    <a:effectLst/>
                    <a:latin typeface="Helvetica" pitchFamily="2" charset="0"/>
                  </a:rPr>
                  <a:t> 암호문 </a:t>
                </a:r>
                <a:r>
                  <a:rPr lang="en-US" altLang="ko-KR" sz="1800" b="1" dirty="0">
                    <a:effectLst/>
                    <a:latin typeface="Helvetica" pitchFamily="2" charset="0"/>
                  </a:rPr>
                  <a:t>C</a:t>
                </a:r>
                <a:r>
                  <a:rPr lang="en-US" altLang="ko-KR" sz="1800" b="1" baseline="-25000" dirty="0">
                    <a:effectLst/>
                    <a:latin typeface="Helvetica" pitchFamily="2" charset="0"/>
                  </a:rPr>
                  <a:t>0</a:t>
                </a:r>
                <a:r>
                  <a:rPr lang="ko-KR" altLang="en-US" sz="1800" b="1" baseline="-25000" dirty="0">
                    <a:effectLst/>
                    <a:latin typeface="Helvetica" pitchFamily="2" charset="0"/>
                  </a:rPr>
                  <a:t> </a:t>
                </a:r>
                <a:r>
                  <a:rPr lang="en-US" altLang="ko-KR" sz="1800" b="1" dirty="0">
                    <a:effectLst/>
                    <a:latin typeface="Helvetica" pitchFamily="2" charset="0"/>
                  </a:rPr>
                  <a:t>,</a:t>
                </a:r>
                <a:r>
                  <a:rPr lang="ko-KR" altLang="en-US" sz="1800" b="1" dirty="0">
                    <a:effectLst/>
                    <a:latin typeface="Helvetica" pitchFamily="2" charset="0"/>
                  </a:rPr>
                  <a:t> </a:t>
                </a:r>
                <a:r>
                  <a:rPr lang="en-US" altLang="ko-KR" sz="1800" b="1" dirty="0">
                    <a:effectLst/>
                    <a:latin typeface="Helvetica" pitchFamily="2" charset="0"/>
                  </a:rPr>
                  <a:t>C</a:t>
                </a:r>
                <a:r>
                  <a:rPr lang="en-US" altLang="ko-KR" sz="1800" b="1" baseline="-25000" dirty="0">
                    <a:effectLst/>
                    <a:latin typeface="Helvetica" pitchFamily="2" charset="0"/>
                  </a:rPr>
                  <a:t>1</a:t>
                </a:r>
                <a:r>
                  <a:rPr lang="ko-KR" altLang="en-US" sz="1800" b="1" baseline="-25000" dirty="0">
                    <a:effectLst/>
                    <a:latin typeface="Helvetica" pitchFamily="2" charset="0"/>
                  </a:rPr>
                  <a:t> </a:t>
                </a:r>
                <a:r>
                  <a:rPr lang="en-US" altLang="ko-KR" sz="1800" b="1" dirty="0">
                    <a:effectLst/>
                    <a:latin typeface="Helvetica" pitchFamily="2" charset="0"/>
                  </a:rPr>
                  <a:t>,</a:t>
                </a:r>
                <a:r>
                  <a:rPr lang="ko-KR" altLang="en-US" sz="1800" b="1" dirty="0">
                    <a:effectLst/>
                    <a:latin typeface="Helvetica" pitchFamily="2" charset="0"/>
                  </a:rPr>
                  <a:t> </a:t>
                </a:r>
                <a:r>
                  <a:rPr lang="en-US" altLang="ko-KR" sz="1800" b="1" dirty="0">
                    <a:effectLst/>
                    <a:latin typeface="Helvetica" pitchFamily="2" charset="0"/>
                  </a:rPr>
                  <a:t>C</a:t>
                </a:r>
                <a:r>
                  <a:rPr lang="en-US" altLang="ko-KR" sz="1800" b="1" baseline="-25000" dirty="0">
                    <a:effectLst/>
                    <a:latin typeface="Helvetica" pitchFamily="2" charset="0"/>
                  </a:rPr>
                  <a:t>2</a:t>
                </a:r>
                <a:r>
                  <a:rPr lang="ko-KR" altLang="en-US" sz="1800" b="1" dirty="0" err="1">
                    <a:effectLst/>
                    <a:latin typeface="Helvetica" pitchFamily="2" charset="0"/>
                  </a:rPr>
                  <a:t>를</a:t>
                </a:r>
                <a:r>
                  <a:rPr lang="ko-KR" altLang="en-US" sz="1800" b="1" dirty="0">
                    <a:effectLst/>
                    <a:latin typeface="Helvetica" pitchFamily="2" charset="0"/>
                  </a:rPr>
                  <a:t> 구함</a:t>
                </a:r>
                <a:endParaRPr lang="en-US" altLang="ko-KR" sz="1800" b="1" dirty="0">
                  <a:effectLst/>
                  <a:latin typeface="Helvetica" pitchFamily="2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effectLst/>
                    <a:latin typeface="Helvetica" pitchFamily="2" charset="0"/>
                  </a:rPr>
                  <a:t>C</a:t>
                </a:r>
                <a:r>
                  <a:rPr lang="en-US" altLang="ko-KR" baseline="-25000" dirty="0">
                    <a:effectLst/>
                    <a:latin typeface="Helvetica" pitchFamily="2" charset="0"/>
                  </a:rPr>
                  <a:t>0</a:t>
                </a:r>
                <a:r>
                  <a:rPr lang="ko-KR" altLang="en-US" dirty="0">
                    <a:effectLst/>
                    <a:latin typeface="Helvetica" pitchFamily="2" charset="0"/>
                  </a:rPr>
                  <a:t>와 </a:t>
                </a:r>
                <a:r>
                  <a:rPr lang="en-US" altLang="ko-KR" dirty="0">
                    <a:latin typeface="Helvetica" pitchFamily="2" charset="0"/>
                  </a:rPr>
                  <a:t>C</a:t>
                </a:r>
                <a:r>
                  <a:rPr lang="en-US" altLang="ko-KR" baseline="-25000" dirty="0">
                    <a:latin typeface="Helvetica" pitchFamily="2" charset="0"/>
                  </a:rPr>
                  <a:t>1</a:t>
                </a:r>
                <a:r>
                  <a:rPr lang="ko-KR" altLang="en-US" dirty="0">
                    <a:effectLst/>
                    <a:latin typeface="Helvetica" pitchFamily="2" charset="0"/>
                  </a:rPr>
                  <a:t>은 차분 관계</a:t>
                </a:r>
                <a:r>
                  <a:rPr lang="ko-KR" altLang="en-US" dirty="0">
                    <a:latin typeface="Helvetica" pitchFamily="2" charset="0"/>
                  </a:rPr>
                  <a:t>가 아닌 랜덤 </a:t>
                </a:r>
                <a:r>
                  <a:rPr lang="ko-KR" altLang="en-US" dirty="0" err="1">
                    <a:latin typeface="Helvetica" pitchFamily="2" charset="0"/>
                  </a:rPr>
                  <a:t>평문에</a:t>
                </a:r>
                <a:r>
                  <a:rPr lang="ko-KR" altLang="en-US" dirty="0">
                    <a:latin typeface="Helvetica" pitchFamily="2" charset="0"/>
                  </a:rPr>
                  <a:t> 대한 암호문</a:t>
                </a:r>
                <a:r>
                  <a:rPr lang="en-US" altLang="ko-KR" dirty="0">
                    <a:latin typeface="Helvetica" pitchFamily="2" charset="0"/>
                    <a:sym typeface="Wingdings" pitchFamily="2" charset="2"/>
                  </a:rPr>
                  <a:t></a:t>
                </a:r>
                <a:r>
                  <a:rPr lang="ko-KR" altLang="en-US" dirty="0">
                    <a:latin typeface="Helvetica" pitchFamily="2" charset="0"/>
                    <a:sym typeface="Wingdings" pitchFamily="2" charset="2"/>
                  </a:rPr>
                  <a:t> </a:t>
                </a:r>
                <a:r>
                  <a:rPr lang="ko-KR" altLang="en-US" dirty="0">
                    <a:latin typeface="Helvetica" pitchFamily="2" charset="0"/>
                  </a:rPr>
                  <a:t>두 값을 연접한 결과를 </a:t>
                </a:r>
                <a:r>
                  <a:rPr lang="en-US" altLang="ko-KR" b="1" dirty="0">
                    <a:latin typeface="Helvetica" pitchFamily="2" charset="0"/>
                  </a:rPr>
                  <a:t>0</a:t>
                </a:r>
                <a:r>
                  <a:rPr lang="ko-KR" altLang="en-US" b="1" dirty="0">
                    <a:latin typeface="Helvetica" pitchFamily="2" charset="0"/>
                  </a:rPr>
                  <a:t>으로 </a:t>
                </a:r>
                <a:r>
                  <a:rPr lang="ko-KR" altLang="en-US" b="1" dirty="0" err="1">
                    <a:latin typeface="Helvetica" pitchFamily="2" charset="0"/>
                  </a:rPr>
                  <a:t>라벨링</a:t>
                </a:r>
                <a:r>
                  <a:rPr lang="ko-KR" altLang="en-US" b="1" dirty="0">
                    <a:latin typeface="Helvetica" pitchFamily="2" charset="0"/>
                  </a:rPr>
                  <a:t> </a:t>
                </a:r>
                <a:endParaRPr lang="en-US" altLang="ko-KR" b="1" dirty="0">
                  <a:latin typeface="Helvetica" pitchFamily="2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Helvetica" pitchFamily="2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Helvetica" pitchFamily="2" charset="0"/>
                  </a:rPr>
                  <a:t>C</a:t>
                </a:r>
                <a:r>
                  <a:rPr lang="en-US" altLang="ko-KR" baseline="-25000" dirty="0">
                    <a:latin typeface="Helvetica" pitchFamily="2" charset="0"/>
                  </a:rPr>
                  <a:t>0</a:t>
                </a:r>
                <a:r>
                  <a:rPr lang="ko-KR" altLang="en-US" dirty="0">
                    <a:latin typeface="Helvetica" pitchFamily="2" charset="0"/>
                  </a:rPr>
                  <a:t>와 </a:t>
                </a:r>
                <a:r>
                  <a:rPr lang="en-US" altLang="ko-KR" dirty="0">
                    <a:latin typeface="Helvetica" pitchFamily="2" charset="0"/>
                  </a:rPr>
                  <a:t>C</a:t>
                </a:r>
                <a:r>
                  <a:rPr lang="en-US" altLang="ko-KR" baseline="-25000" dirty="0">
                    <a:latin typeface="Helvetica" pitchFamily="2" charset="0"/>
                  </a:rPr>
                  <a:t>2</a:t>
                </a:r>
                <a:r>
                  <a:rPr lang="ko-KR" altLang="en-US" dirty="0">
                    <a:latin typeface="Helvetica" pitchFamily="2" charset="0"/>
                  </a:rPr>
                  <a:t>은</a:t>
                </a:r>
                <a:r>
                  <a:rPr kumimoji="1" lang="ko-KR" altLang="en-US" baseline="-250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ko-KR" dirty="0">
                    <a:solidFill>
                      <a:srgbClr val="2E75B6"/>
                    </a:solidFill>
                    <a:effectLst/>
                    <a:latin typeface="Helvetica" pitchFamily="2" charset="0"/>
                  </a:rPr>
                  <a:t>(</a:t>
                </a:r>
                <a:r>
                  <a:rPr lang="ko-KR" altLang="en-US" dirty="0">
                    <a:solidFill>
                      <a:srgbClr val="2E75B6"/>
                    </a:solidFill>
                    <a:effectLst/>
                    <a:latin typeface="Helvetica" pitchFamily="2" charset="0"/>
                  </a:rPr>
                  <a:t>입력 차분</a:t>
                </a:r>
                <a:r>
                  <a:rPr lang="en-US" altLang="ko-KR" dirty="0">
                    <a:solidFill>
                      <a:srgbClr val="2E75B6"/>
                    </a:solidFill>
                    <a:effectLst/>
                    <a:latin typeface="Helvetica" pitchFamily="2" charset="0"/>
                  </a:rPr>
                  <a:t>)</a:t>
                </a:r>
                <a:r>
                  <a:rPr lang="ko-KR" altLang="en-US" dirty="0">
                    <a:latin typeface="Helvetica" pitchFamily="2" charset="0"/>
                  </a:rPr>
                  <a:t>을 만족하는 </a:t>
                </a:r>
                <a:r>
                  <a:rPr lang="ko-KR" altLang="en-US" dirty="0" err="1">
                    <a:latin typeface="Helvetica" pitchFamily="2" charset="0"/>
                  </a:rPr>
                  <a:t>평문의</a:t>
                </a:r>
                <a:r>
                  <a:rPr lang="ko-KR" altLang="en-US" dirty="0">
                    <a:latin typeface="Helvetica" pitchFamily="2" charset="0"/>
                  </a:rPr>
                  <a:t> 암호문</a:t>
                </a:r>
                <a:br>
                  <a:rPr lang="en-US" altLang="ko-KR" dirty="0">
                    <a:latin typeface="Helvetica" pitchFamily="2" charset="0"/>
                  </a:rPr>
                </a:br>
                <a:r>
                  <a:rPr lang="en-US" altLang="ko-KR" dirty="0">
                    <a:latin typeface="Helvetica" pitchFamily="2" charset="0"/>
                    <a:sym typeface="Wingdings" pitchFamily="2" charset="2"/>
                  </a:rPr>
                  <a:t></a:t>
                </a:r>
                <a:r>
                  <a:rPr lang="ko-KR" altLang="en-US" dirty="0">
                    <a:latin typeface="Helvetica" pitchFamily="2" charset="0"/>
                    <a:sym typeface="Wingdings" pitchFamily="2" charset="2"/>
                  </a:rPr>
                  <a:t> </a:t>
                </a:r>
                <a:r>
                  <a:rPr lang="ko-KR" altLang="en-US" dirty="0">
                    <a:latin typeface="Helvetica" pitchFamily="2" charset="0"/>
                  </a:rPr>
                  <a:t>특정 확률로</a:t>
                </a:r>
                <a:r>
                  <a:rPr lang="ko-KR" altLang="en-US" dirty="0">
                    <a:solidFill>
                      <a:srgbClr val="2E75B6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ko-KR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ko-KR" dirty="0">
                    <a:latin typeface="Helvetica" pitchFamily="2" charset="0"/>
                  </a:rPr>
                  <a:t>(</a:t>
                </a:r>
                <a:r>
                  <a:rPr lang="ko-KR" altLang="en-US" dirty="0">
                    <a:latin typeface="Helvetica" pitchFamily="2" charset="0"/>
                  </a:rPr>
                  <a:t>출력 차분</a:t>
                </a:r>
                <a:r>
                  <a:rPr lang="en-US" altLang="ko-KR" dirty="0">
                    <a:latin typeface="Helvetica" pitchFamily="2" charset="0"/>
                  </a:rPr>
                  <a:t>)</a:t>
                </a:r>
                <a:r>
                  <a:rPr lang="ko-KR" altLang="en-US" dirty="0">
                    <a:latin typeface="Helvetica" pitchFamily="2" charset="0"/>
                  </a:rPr>
                  <a:t>을 만족하는 암호 데이터</a:t>
                </a:r>
                <a:br>
                  <a:rPr lang="en-US" altLang="ko-KR" dirty="0">
                    <a:latin typeface="Helvetica" pitchFamily="2" charset="0"/>
                  </a:rPr>
                </a:br>
                <a:r>
                  <a:rPr lang="en-US" altLang="ko-KR" dirty="0">
                    <a:latin typeface="Helvetica" pitchFamily="2" charset="0"/>
                    <a:sym typeface="Wingdings" pitchFamily="2" charset="2"/>
                  </a:rPr>
                  <a:t></a:t>
                </a:r>
                <a:r>
                  <a:rPr lang="ko-KR" altLang="en-US" dirty="0">
                    <a:latin typeface="Helvetica" pitchFamily="2" charset="0"/>
                    <a:sym typeface="Wingdings" pitchFamily="2" charset="2"/>
                  </a:rPr>
                  <a:t> </a:t>
                </a:r>
                <a:r>
                  <a:rPr lang="ko-KR" altLang="en-US" dirty="0">
                    <a:latin typeface="Helvetica" pitchFamily="2" charset="0"/>
                  </a:rPr>
                  <a:t>두 값을 연접한 값을 </a:t>
                </a:r>
                <a:r>
                  <a:rPr lang="en-US" altLang="ko-KR" b="1" dirty="0">
                    <a:latin typeface="Helvetica" pitchFamily="2" charset="0"/>
                  </a:rPr>
                  <a:t>1</a:t>
                </a:r>
                <a:r>
                  <a:rPr lang="ko-KR" altLang="en-US" b="1" dirty="0">
                    <a:latin typeface="Helvetica" pitchFamily="2" charset="0"/>
                  </a:rPr>
                  <a:t>으로 </a:t>
                </a:r>
                <a:r>
                  <a:rPr lang="ko-KR" altLang="en-US" b="1" dirty="0" err="1">
                    <a:latin typeface="Helvetica" pitchFamily="2" charset="0"/>
                  </a:rPr>
                  <a:t>라벨링</a:t>
                </a:r>
                <a:endParaRPr lang="en-US" altLang="ko-KR" b="1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89F170-5448-22B1-F580-0D60D4A3B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5" y="1190482"/>
                <a:ext cx="6293186" cy="5404556"/>
              </a:xfrm>
              <a:prstGeom prst="rect">
                <a:avLst/>
              </a:prstGeom>
              <a:blipFill>
                <a:blip r:embed="rId2"/>
                <a:stretch>
                  <a:fillRect l="-605" t="-937" r="-806" b="-9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2">
                <a:extLst>
                  <a:ext uri="{FF2B5EF4-FFF2-40B4-BE49-F238E27FC236}">
                    <a16:creationId xmlns:a16="http://schemas.microsoft.com/office/drawing/2014/main" id="{0089143B-92E9-9B44-75B7-9EB7ABB4A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785864"/>
                  </p:ext>
                </p:extLst>
              </p:nvPr>
            </p:nvGraphicFramePr>
            <p:xfrm>
              <a:off x="9205973" y="3672466"/>
              <a:ext cx="2574864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9144">
                      <a:extLst>
                        <a:ext uri="{9D8B030D-6E8A-4147-A177-3AD203B41FA5}">
                          <a16:colId xmlns:a16="http://schemas.microsoft.com/office/drawing/2014/main" val="2661462116"/>
                        </a:ext>
                      </a:extLst>
                    </a:gridCol>
                    <a:gridCol w="429144">
                      <a:extLst>
                        <a:ext uri="{9D8B030D-6E8A-4147-A177-3AD203B41FA5}">
                          <a16:colId xmlns:a16="http://schemas.microsoft.com/office/drawing/2014/main" val="227052883"/>
                        </a:ext>
                      </a:extLst>
                    </a:gridCol>
                    <a:gridCol w="429144">
                      <a:extLst>
                        <a:ext uri="{9D8B030D-6E8A-4147-A177-3AD203B41FA5}">
                          <a16:colId xmlns:a16="http://schemas.microsoft.com/office/drawing/2014/main" val="1772979296"/>
                        </a:ext>
                      </a:extLst>
                    </a:gridCol>
                    <a:gridCol w="429144">
                      <a:extLst>
                        <a:ext uri="{9D8B030D-6E8A-4147-A177-3AD203B41FA5}">
                          <a16:colId xmlns:a16="http://schemas.microsoft.com/office/drawing/2014/main" val="3858619619"/>
                        </a:ext>
                      </a:extLst>
                    </a:gridCol>
                    <a:gridCol w="429144">
                      <a:extLst>
                        <a:ext uri="{9D8B030D-6E8A-4147-A177-3AD203B41FA5}">
                          <a16:colId xmlns:a16="http://schemas.microsoft.com/office/drawing/2014/main" val="2631609572"/>
                        </a:ext>
                      </a:extLst>
                    </a:gridCol>
                    <a:gridCol w="429144">
                      <a:extLst>
                        <a:ext uri="{9D8B030D-6E8A-4147-A177-3AD203B41FA5}">
                          <a16:colId xmlns:a16="http://schemas.microsoft.com/office/drawing/2014/main" val="829424900"/>
                        </a:ext>
                      </a:extLst>
                    </a:gridCol>
                  </a:tblGrid>
                  <a:tr h="291196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2678738"/>
                      </a:ext>
                    </a:extLst>
                  </a:tr>
                  <a:tr h="291196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840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2">
                <a:extLst>
                  <a:ext uri="{FF2B5EF4-FFF2-40B4-BE49-F238E27FC236}">
                    <a16:creationId xmlns:a16="http://schemas.microsoft.com/office/drawing/2014/main" id="{0089143B-92E9-9B44-75B7-9EB7ABB4A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785864"/>
                  </p:ext>
                </p:extLst>
              </p:nvPr>
            </p:nvGraphicFramePr>
            <p:xfrm>
              <a:off x="9205973" y="3672466"/>
              <a:ext cx="2574864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9144">
                      <a:extLst>
                        <a:ext uri="{9D8B030D-6E8A-4147-A177-3AD203B41FA5}">
                          <a16:colId xmlns:a16="http://schemas.microsoft.com/office/drawing/2014/main" val="2661462116"/>
                        </a:ext>
                      </a:extLst>
                    </a:gridCol>
                    <a:gridCol w="429144">
                      <a:extLst>
                        <a:ext uri="{9D8B030D-6E8A-4147-A177-3AD203B41FA5}">
                          <a16:colId xmlns:a16="http://schemas.microsoft.com/office/drawing/2014/main" val="227052883"/>
                        </a:ext>
                      </a:extLst>
                    </a:gridCol>
                    <a:gridCol w="429144">
                      <a:extLst>
                        <a:ext uri="{9D8B030D-6E8A-4147-A177-3AD203B41FA5}">
                          <a16:colId xmlns:a16="http://schemas.microsoft.com/office/drawing/2014/main" val="1772979296"/>
                        </a:ext>
                      </a:extLst>
                    </a:gridCol>
                    <a:gridCol w="429144">
                      <a:extLst>
                        <a:ext uri="{9D8B030D-6E8A-4147-A177-3AD203B41FA5}">
                          <a16:colId xmlns:a16="http://schemas.microsoft.com/office/drawing/2014/main" val="3858619619"/>
                        </a:ext>
                      </a:extLst>
                    </a:gridCol>
                    <a:gridCol w="429144">
                      <a:extLst>
                        <a:ext uri="{9D8B030D-6E8A-4147-A177-3AD203B41FA5}">
                          <a16:colId xmlns:a16="http://schemas.microsoft.com/office/drawing/2014/main" val="2631609572"/>
                        </a:ext>
                      </a:extLst>
                    </a:gridCol>
                    <a:gridCol w="429144">
                      <a:extLst>
                        <a:ext uri="{9D8B030D-6E8A-4147-A177-3AD203B41FA5}">
                          <a16:colId xmlns:a16="http://schemas.microsoft.com/office/drawing/2014/main" val="82942490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t="-4000" r="-50294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000" r="-40294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000" r="-30294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4000" r="-20294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4000" r="-10294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500000" t="-4000" r="-294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267873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502941" b="-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8333" r="-402941" b="-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8333" r="-302941" b="-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08333" r="-202941" b="-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108333" r="-102941" b="-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500000" t="-108333" r="-2941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840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19A91E-2CDB-EF4A-8EFE-D461B3427681}"/>
                  </a:ext>
                </a:extLst>
              </p:cNvPr>
              <p:cNvSpPr txBox="1"/>
              <p:nvPr/>
            </p:nvSpPr>
            <p:spPr>
              <a:xfrm>
                <a:off x="11269335" y="3179649"/>
                <a:ext cx="657461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dirty="0" smtClean="0">
                          <a:latin typeface="Cambria Math" panose="02040503050406030204" pitchFamily="18" charset="0"/>
                        </a:rPr>
                        <m:t>𝐿𝑎𝑏𝑒𝑙</m:t>
                      </m:r>
                    </m:oMath>
                  </m:oMathPara>
                </a14:m>
                <a:endParaRPr kumimoji="1" lang="ko-KR" altLang="en-US" sz="14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19A91E-2CDB-EF4A-8EFE-D461B3427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9335" y="3179649"/>
                <a:ext cx="657461" cy="302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F838B1-166C-B400-4F36-BC7F356B35A4}"/>
                  </a:ext>
                </a:extLst>
              </p:cNvPr>
              <p:cNvSpPr txBox="1"/>
              <p:nvPr/>
            </p:nvSpPr>
            <p:spPr>
              <a:xfrm>
                <a:off x="10404550" y="3182187"/>
                <a:ext cx="837570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ko-KR" sz="1400" b="0" i="1" baseline="-25000" dirty="0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kumimoji="1" lang="en-US" altLang="ko-KR" sz="1400" b="0" i="1" dirty="0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kumimoji="1" lang="en-US" altLang="ko-KR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ko-KR" sz="14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ko-KR" altLang="en-US" sz="1400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F838B1-166C-B400-4F36-BC7F356B3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4550" y="3182187"/>
                <a:ext cx="837570" cy="302840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오른쪽 중괄호[R] 11">
            <a:extLst>
              <a:ext uri="{FF2B5EF4-FFF2-40B4-BE49-F238E27FC236}">
                <a16:creationId xmlns:a16="http://schemas.microsoft.com/office/drawing/2014/main" id="{919B83DB-5834-F018-6A42-504BCB9029A4}"/>
              </a:ext>
            </a:extLst>
          </p:cNvPr>
          <p:cNvSpPr/>
          <p:nvPr/>
        </p:nvSpPr>
        <p:spPr>
          <a:xfrm rot="16200000">
            <a:off x="9662119" y="3034573"/>
            <a:ext cx="180626" cy="1101798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오른쪽 중괄호[R] 12">
            <a:extLst>
              <a:ext uri="{FF2B5EF4-FFF2-40B4-BE49-F238E27FC236}">
                <a16:creationId xmlns:a16="http://schemas.microsoft.com/office/drawing/2014/main" id="{AF81FA10-2B5B-C535-CC77-00555686692F}"/>
              </a:ext>
            </a:extLst>
          </p:cNvPr>
          <p:cNvSpPr/>
          <p:nvPr/>
        </p:nvSpPr>
        <p:spPr>
          <a:xfrm rot="16200000">
            <a:off x="10737142" y="3061345"/>
            <a:ext cx="180626" cy="104825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651D83-782C-7799-0CCA-13E35846422E}"/>
                  </a:ext>
                </a:extLst>
              </p:cNvPr>
              <p:cNvSpPr txBox="1"/>
              <p:nvPr/>
            </p:nvSpPr>
            <p:spPr>
              <a:xfrm>
                <a:off x="9409826" y="3179649"/>
                <a:ext cx="657461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ko-KR" sz="1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ko-KR" altLang="en-US" sz="1400" baseline="-25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651D83-782C-7799-0CCA-13E358464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826" y="3179649"/>
                <a:ext cx="657461" cy="302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1758392D-54B7-EB54-A735-FED26D0A2FA4}"/>
              </a:ext>
            </a:extLst>
          </p:cNvPr>
          <p:cNvSpPr/>
          <p:nvPr/>
        </p:nvSpPr>
        <p:spPr>
          <a:xfrm rot="16200000">
            <a:off x="11477006" y="3368634"/>
            <a:ext cx="180626" cy="427037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E820AB-80B9-B48A-8869-2F9D705504A7}"/>
              </a:ext>
            </a:extLst>
          </p:cNvPr>
          <p:cNvGrpSpPr/>
          <p:nvPr/>
        </p:nvGrpSpPr>
        <p:grpSpPr>
          <a:xfrm>
            <a:off x="6642089" y="2921344"/>
            <a:ext cx="2434254" cy="648175"/>
            <a:chOff x="1970506" y="1431796"/>
            <a:chExt cx="2434254" cy="6481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1C17D78-01D5-A64D-CBF8-1F440A4C23D7}"/>
                    </a:ext>
                  </a:extLst>
                </p:cNvPr>
                <p:cNvSpPr txBox="1"/>
                <p:nvPr/>
              </p:nvSpPr>
              <p:spPr>
                <a:xfrm>
                  <a:off x="1970506" y="1768870"/>
                  <a:ext cx="657461" cy="302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400" i="1" dirty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ko-KR" sz="1400" i="1" baseline="-2500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ko-KR" altLang="en-US" sz="1400" baseline="-250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4D41287-DC8B-BD22-05E5-A35F1ABAD4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0506" y="1768870"/>
                  <a:ext cx="657461" cy="30284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502E4C7-AD25-D0E1-9098-1A95552BCC0F}"/>
                    </a:ext>
                  </a:extLst>
                </p:cNvPr>
                <p:cNvSpPr txBox="1"/>
                <p:nvPr/>
              </p:nvSpPr>
              <p:spPr>
                <a:xfrm>
                  <a:off x="2314459" y="1777131"/>
                  <a:ext cx="657461" cy="302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4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ko-KR" sz="14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ko-KR" altLang="en-US" sz="1400" baseline="-250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75E5F11-8DA7-F1DD-339B-4FCBDF8053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4459" y="1777131"/>
                  <a:ext cx="657461" cy="30284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5CD4036-4C98-4FC6-CBC3-5A7E88CEF613}"/>
                    </a:ext>
                  </a:extLst>
                </p:cNvPr>
                <p:cNvSpPr txBox="1"/>
                <p:nvPr/>
              </p:nvSpPr>
              <p:spPr>
                <a:xfrm>
                  <a:off x="2687188" y="1774226"/>
                  <a:ext cx="1702907" cy="302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4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ko-KR" sz="1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ko-KR" sz="1400" b="0" i="1" dirty="0" smtClean="0">
                            <a:latin typeface="Cambria Math" panose="02040503050406030204" pitchFamily="18" charset="0"/>
                          </a:rPr>
                          <m:t>(=</m:t>
                        </m:r>
                        <m:r>
                          <a:rPr kumimoji="1" lang="en-US" altLang="ko-KR" sz="1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ko-KR" sz="1400" b="0" i="1" baseline="-25000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ko-KR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kumimoji="1" lang="en-US" altLang="ko-KR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kumimoji="1" lang="en-US" altLang="ko-KR" sz="1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ko-KR" altLang="en-US" sz="1400" baseline="-250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B04B9E1-15CB-3483-75DE-C9A41897E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7188" y="1774226"/>
                  <a:ext cx="1702907" cy="302840"/>
                </a:xfrm>
                <a:prstGeom prst="rect">
                  <a:avLst/>
                </a:prstGeom>
                <a:blipFill>
                  <a:blip r:embed="rId15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A64F80-2475-CEC8-3629-48BADF16890B}"/>
                </a:ext>
              </a:extLst>
            </p:cNvPr>
            <p:cNvSpPr txBox="1"/>
            <p:nvPr/>
          </p:nvSpPr>
          <p:spPr>
            <a:xfrm>
              <a:off x="1970506" y="1439943"/>
              <a:ext cx="995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dirty="0">
                  <a:latin typeface="Georgia" panose="02040502050405020303" pitchFamily="18" charset="0"/>
                </a:rPr>
                <a:t>Random</a:t>
              </a:r>
              <a:endParaRPr kumimoji="1" lang="ko-KR" altLang="en-US" sz="1100" dirty="0">
                <a:latin typeface="Georgia" panose="020405020504050203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73CE805-A31B-11B2-A2B0-B9F428C21D11}"/>
                    </a:ext>
                  </a:extLst>
                </p:cNvPr>
                <p:cNvSpPr txBox="1"/>
                <p:nvPr/>
              </p:nvSpPr>
              <p:spPr>
                <a:xfrm>
                  <a:off x="2653249" y="1431796"/>
                  <a:ext cx="175151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ko-KR" sz="11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a14:m>
                  <a:r>
                    <a:rPr kumimoji="1" lang="en-US" altLang="ko-KR" sz="1100" dirty="0">
                      <a:solidFill>
                        <a:srgbClr val="0070C0"/>
                      </a:solidFill>
                      <a:latin typeface="Georgia" panose="02040502050405020303" pitchFamily="18" charset="0"/>
                    </a:rPr>
                    <a:t>Input difference</a:t>
                  </a:r>
                  <a:endParaRPr kumimoji="1" lang="ko-KR" altLang="en-US" sz="1100" dirty="0">
                    <a:solidFill>
                      <a:srgbClr val="0070C0"/>
                    </a:solidFill>
                    <a:latin typeface="Georgia" panose="02040502050405020303" pitchFamily="18" charset="0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4304D4D-38DB-BE52-CDE2-5A6FBF3829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3249" y="1431796"/>
                  <a:ext cx="1751511" cy="261610"/>
                </a:xfrm>
                <a:prstGeom prst="rect">
                  <a:avLst/>
                </a:prstGeom>
                <a:blipFill>
                  <a:blip r:embed="rId16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오른쪽 중괄호[R] 21">
              <a:extLst>
                <a:ext uri="{FF2B5EF4-FFF2-40B4-BE49-F238E27FC236}">
                  <a16:creationId xmlns:a16="http://schemas.microsoft.com/office/drawing/2014/main" id="{734D89DE-AA98-FAFB-842E-B546B1090F92}"/>
                </a:ext>
              </a:extLst>
            </p:cNvPr>
            <p:cNvSpPr/>
            <p:nvPr/>
          </p:nvSpPr>
          <p:spPr>
            <a:xfrm rot="16200000">
              <a:off x="2383293" y="1468549"/>
              <a:ext cx="180626" cy="539196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오른쪽 중괄호[R] 22">
              <a:extLst>
                <a:ext uri="{FF2B5EF4-FFF2-40B4-BE49-F238E27FC236}">
                  <a16:creationId xmlns:a16="http://schemas.microsoft.com/office/drawing/2014/main" id="{CEAB5A8E-3E26-FF22-447B-20B71A0DDD40}"/>
                </a:ext>
              </a:extLst>
            </p:cNvPr>
            <p:cNvSpPr/>
            <p:nvPr/>
          </p:nvSpPr>
          <p:spPr>
            <a:xfrm rot="16200000">
              <a:off x="3432152" y="1189568"/>
              <a:ext cx="180626" cy="1097157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257B2D-0817-32BF-7F58-A757FE66C2F1}"/>
                  </a:ext>
                </a:extLst>
              </p:cNvPr>
              <p:cNvSpPr txBox="1"/>
              <p:nvPr/>
            </p:nvSpPr>
            <p:spPr>
              <a:xfrm>
                <a:off x="6875590" y="3676567"/>
                <a:ext cx="1867029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dirty="0">
                    <a:latin typeface="Georgia" panose="02040502050405020303" pitchFamily="18" charset="0"/>
                  </a:rPr>
                  <a:t>FF</a:t>
                </a:r>
                <a14:m>
                  <m:oMath xmlns:m="http://schemas.openxmlformats.org/officeDocument/2006/math">
                    <m:r>
                      <a:rPr kumimoji="1" lang="en-US" altLang="ko-KR" sz="120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kumimoji="1" lang="ko-KR" altLang="en-US" sz="12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257B2D-0817-32BF-7F58-A757FE66C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590" y="3676567"/>
                <a:ext cx="1867029" cy="276999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372148-8B94-DD98-1CC0-DB47245BB976}"/>
                  </a:ext>
                </a:extLst>
              </p:cNvPr>
              <p:cNvSpPr txBox="1"/>
              <p:nvPr/>
            </p:nvSpPr>
            <p:spPr>
              <a:xfrm>
                <a:off x="6642089" y="4013639"/>
                <a:ext cx="657461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ko-KR" sz="1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ko-KR" altLang="en-US" sz="1400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372148-8B94-DD98-1CC0-DB47245BB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089" y="4013639"/>
                <a:ext cx="657461" cy="30284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CA407B9-51AA-D606-6E08-2D1C6C4B8B7C}"/>
                  </a:ext>
                </a:extLst>
              </p:cNvPr>
              <p:cNvSpPr txBox="1"/>
              <p:nvPr/>
            </p:nvSpPr>
            <p:spPr>
              <a:xfrm>
                <a:off x="6986042" y="4021900"/>
                <a:ext cx="657461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ko-KR" sz="14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ko-KR" altLang="en-US" sz="1400" baseline="-25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CA407B9-51AA-D606-6E08-2D1C6C4B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042" y="4021900"/>
                <a:ext cx="657461" cy="30284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8DF51E-8B05-F6A8-68C6-1CA38A1EC68E}"/>
                  </a:ext>
                </a:extLst>
              </p:cNvPr>
              <p:cNvSpPr txBox="1"/>
              <p:nvPr/>
            </p:nvSpPr>
            <p:spPr>
              <a:xfrm>
                <a:off x="7358771" y="4018995"/>
                <a:ext cx="1702907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ko-KR" sz="14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ko-KR" sz="1400" b="0" i="1" dirty="0" smtClean="0">
                          <a:latin typeface="Cambria Math" panose="02040503050406030204" pitchFamily="18" charset="0"/>
                        </a:rPr>
                        <m:t>(=</m:t>
                      </m:r>
                      <m:r>
                        <a:rPr kumimoji="1" lang="en-US" altLang="ko-KR" sz="14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ko-KR" sz="1400" b="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ko-KR" sz="1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m:rPr>
                          <m:sty m:val="p"/>
                        </m:rPr>
                        <a:rPr kumimoji="1" lang="el-GR" altLang="ko-KR" sz="1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ko-KR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8DF51E-8B05-F6A8-68C6-1CA38A1EC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771" y="4018995"/>
                <a:ext cx="1702907" cy="302840"/>
              </a:xfrm>
              <a:prstGeom prst="rect">
                <a:avLst/>
              </a:prstGeom>
              <a:blipFill>
                <a:blip r:embed="rId2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993A0B-4B88-1492-AACB-00FBDD77158A}"/>
                  </a:ext>
                </a:extLst>
              </p:cNvPr>
              <p:cNvSpPr txBox="1"/>
              <p:nvPr/>
            </p:nvSpPr>
            <p:spPr>
              <a:xfrm>
                <a:off x="7333481" y="4426255"/>
                <a:ext cx="17515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R" sz="11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kumimoji="1" lang="en-US" altLang="ko-KR" sz="1100" dirty="0">
                    <a:solidFill>
                      <a:srgbClr val="002060"/>
                    </a:solidFill>
                    <a:latin typeface="Georgia" panose="02040502050405020303" pitchFamily="18" charset="0"/>
                  </a:rPr>
                  <a:t>Output difference</a:t>
                </a:r>
                <a:endParaRPr kumimoji="1" lang="ko-KR" altLang="en-US" sz="1100" dirty="0">
                  <a:solidFill>
                    <a:srgbClr val="002060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993A0B-4B88-1492-AACB-00FBDD771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481" y="4426255"/>
                <a:ext cx="1751511" cy="261610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762A9F0F-5709-C38B-8AF1-EB257DFE05F0}"/>
              </a:ext>
            </a:extLst>
          </p:cNvPr>
          <p:cNvSpPr txBox="1"/>
          <p:nvPr/>
        </p:nvSpPr>
        <p:spPr>
          <a:xfrm>
            <a:off x="6641821" y="4426255"/>
            <a:ext cx="995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dirty="0">
                <a:latin typeface="Georgia" panose="02040502050405020303" pitchFamily="18" charset="0"/>
              </a:rPr>
              <a:t>Random</a:t>
            </a:r>
            <a:endParaRPr kumimoji="1" lang="ko-KR" altLang="en-US" sz="1100" dirty="0">
              <a:latin typeface="Georgia" panose="02040502050405020303" pitchFamily="18" charset="0"/>
            </a:endParaRPr>
          </a:p>
        </p:txBody>
      </p:sp>
      <p:sp>
        <p:nvSpPr>
          <p:cNvPr id="30" name="오른쪽 중괄호[R] 29">
            <a:extLst>
              <a:ext uri="{FF2B5EF4-FFF2-40B4-BE49-F238E27FC236}">
                <a16:creationId xmlns:a16="http://schemas.microsoft.com/office/drawing/2014/main" id="{57DC55F7-7D37-E245-7C56-3A1FFFF19DFA}"/>
              </a:ext>
            </a:extLst>
          </p:cNvPr>
          <p:cNvSpPr/>
          <p:nvPr/>
        </p:nvSpPr>
        <p:spPr>
          <a:xfrm rot="5400000">
            <a:off x="7053052" y="4101027"/>
            <a:ext cx="180626" cy="539196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오른쪽 중괄호[R] 30">
            <a:extLst>
              <a:ext uri="{FF2B5EF4-FFF2-40B4-BE49-F238E27FC236}">
                <a16:creationId xmlns:a16="http://schemas.microsoft.com/office/drawing/2014/main" id="{4484A91B-63F5-80D1-AE9B-451D3F1E70B7}"/>
              </a:ext>
            </a:extLst>
          </p:cNvPr>
          <p:cNvSpPr/>
          <p:nvPr/>
        </p:nvSpPr>
        <p:spPr>
          <a:xfrm rot="5400000">
            <a:off x="8102748" y="3819485"/>
            <a:ext cx="180626" cy="1099116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D7E34EF4-3770-AA88-D619-AE2AF05BF08C}"/>
              </a:ext>
            </a:extLst>
          </p:cNvPr>
          <p:cNvSpPr/>
          <p:nvPr/>
        </p:nvSpPr>
        <p:spPr>
          <a:xfrm>
            <a:off x="7743006" y="3570866"/>
            <a:ext cx="135315" cy="10160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54D0DA71-E3E8-3541-AC0E-5735E68469DE}"/>
              </a:ext>
            </a:extLst>
          </p:cNvPr>
          <p:cNvSpPr/>
          <p:nvPr/>
        </p:nvSpPr>
        <p:spPr>
          <a:xfrm>
            <a:off x="7743006" y="3958389"/>
            <a:ext cx="135315" cy="10160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아래쪽 화살표[D] 33">
            <a:extLst>
              <a:ext uri="{FF2B5EF4-FFF2-40B4-BE49-F238E27FC236}">
                <a16:creationId xmlns:a16="http://schemas.microsoft.com/office/drawing/2014/main" id="{03253DE8-6E9C-76CF-EC8D-A2180D4D5D75}"/>
              </a:ext>
            </a:extLst>
          </p:cNvPr>
          <p:cNvSpPr/>
          <p:nvPr/>
        </p:nvSpPr>
        <p:spPr>
          <a:xfrm rot="16200000">
            <a:off x="8888323" y="3737074"/>
            <a:ext cx="186114" cy="14649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19ED96-5721-8F6A-FFA9-67CC19ECED70}"/>
              </a:ext>
            </a:extLst>
          </p:cNvPr>
          <p:cNvSpPr txBox="1"/>
          <p:nvPr/>
        </p:nvSpPr>
        <p:spPr>
          <a:xfrm>
            <a:off x="9642697" y="4288790"/>
            <a:ext cx="995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dirty="0">
                <a:latin typeface="Georgia" panose="02040502050405020303" pitchFamily="18" charset="0"/>
              </a:rPr>
              <a:t>Dataset</a:t>
            </a:r>
            <a:endParaRPr kumimoji="1" lang="ko-KR" altLang="en-US" sz="11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603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9EC0933-796F-2D2D-A31F-F03EB0D11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37" y="218322"/>
            <a:ext cx="11369675" cy="762000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AppleSDGothicNeo"/>
              </a:rPr>
              <a:t>제안기법</a:t>
            </a:r>
            <a:r>
              <a:rPr lang="ko-KR" altLang="en-US" b="1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3285A8-B4B8-3474-A335-CB0F161B22D4}"/>
              </a:ext>
            </a:extLst>
          </p:cNvPr>
          <p:cNvSpPr txBox="1"/>
          <p:nvPr/>
        </p:nvSpPr>
        <p:spPr>
          <a:xfrm>
            <a:off x="411162" y="1213546"/>
            <a:ext cx="11369675" cy="30931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200" b="1" dirty="0"/>
              <a:t>&lt;</a:t>
            </a:r>
            <a:r>
              <a:rPr kumimoji="1" lang="ko-KR" altLang="en-US" sz="2200" b="1" dirty="0"/>
              <a:t> </a:t>
            </a:r>
            <a:r>
              <a:rPr kumimoji="1" lang="en-US" altLang="ko-KR" sz="2200" b="1" dirty="0"/>
              <a:t>FF3</a:t>
            </a:r>
            <a:r>
              <a:rPr kumimoji="1" lang="ko-KR" altLang="en-US" sz="2200" b="1" dirty="0"/>
              <a:t>의 딥러닝 기반의 모델 구성</a:t>
            </a:r>
            <a:r>
              <a:rPr kumimoji="1" lang="en-US" altLang="ko-KR" sz="2200" b="1" dirty="0"/>
              <a:t>&gt;</a:t>
            </a:r>
          </a:p>
          <a:p>
            <a:pPr algn="ctr"/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데이터 셋의 각 비트는 </a:t>
            </a:r>
            <a:r>
              <a:rPr kumimoji="1" lang="ko-KR" altLang="en-US" b="1" dirty="0">
                <a:solidFill>
                  <a:srgbClr val="2E75B6"/>
                </a:solidFill>
              </a:rPr>
              <a:t>입력 레이어의 각 뉴런에 할당</a:t>
            </a:r>
            <a:endParaRPr kumimoji="1" lang="en-US" altLang="ko-KR" b="1" dirty="0">
              <a:solidFill>
                <a:srgbClr val="2E75B6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2E75B6"/>
                </a:solidFill>
              </a:rPr>
              <a:t>출력 레이어에 </a:t>
            </a:r>
            <a:r>
              <a:rPr kumimoji="1" lang="en-US" altLang="ko-KR" b="1" dirty="0">
                <a:solidFill>
                  <a:srgbClr val="2E75B6"/>
                </a:solidFill>
              </a:rPr>
              <a:t>sigmoid</a:t>
            </a:r>
            <a:r>
              <a:rPr kumimoji="1" lang="ko-KR" altLang="en-US" b="1" dirty="0">
                <a:solidFill>
                  <a:srgbClr val="2E75B6"/>
                </a:solidFill>
              </a:rPr>
              <a:t> 활성화 함수 적용</a:t>
            </a:r>
            <a:endParaRPr kumimoji="1" lang="en-US" altLang="ko-KR" b="1" dirty="0">
              <a:solidFill>
                <a:srgbClr val="2E75B6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0~1</a:t>
            </a:r>
            <a:r>
              <a:rPr kumimoji="1" lang="ko-KR" altLang="en-US" dirty="0"/>
              <a:t> 사이의 값으로 예측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ym typeface="Wingdings" pitchFamily="2" charset="2"/>
              </a:rPr>
              <a:t>출력</a:t>
            </a:r>
            <a:r>
              <a:rPr kumimoji="1" lang="ko-KR" altLang="en-US" dirty="0"/>
              <a:t> 값과 실제 정답 </a:t>
            </a:r>
            <a:r>
              <a:rPr kumimoji="1" lang="en-US" altLang="ko-KR" dirty="0"/>
              <a:t>(0</a:t>
            </a:r>
            <a:r>
              <a:rPr kumimoji="1" lang="ko-KR" altLang="en-US" dirty="0"/>
              <a:t> 또는 </a:t>
            </a:r>
            <a:r>
              <a:rPr kumimoji="1" lang="en-US" altLang="ko-KR" dirty="0"/>
              <a:t>1)</a:t>
            </a:r>
            <a:r>
              <a:rPr kumimoji="1" lang="ko-KR" altLang="en-US" dirty="0"/>
              <a:t>간의 손실 계산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랜덤 데이터 </a:t>
            </a:r>
            <a:r>
              <a:rPr kumimoji="1" lang="en-US" altLang="ko-KR" dirty="0"/>
              <a:t>(Label 0)</a:t>
            </a:r>
            <a:r>
              <a:rPr kumimoji="1" lang="ko-KR" altLang="en-US" dirty="0"/>
              <a:t>와 암호 데이터</a:t>
            </a:r>
            <a:r>
              <a:rPr kumimoji="1" lang="en-US" altLang="ko-KR" dirty="0"/>
              <a:t> (Label 1)</a:t>
            </a:r>
          </a:p>
          <a:p>
            <a:pPr algn="ctr"/>
            <a:endParaRPr lang="ko-KR" altLang="en-US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4AC9E5F9-44BF-4F6E-3614-EDED3767DA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4628098"/>
                  </p:ext>
                </p:extLst>
              </p:nvPr>
            </p:nvGraphicFramePr>
            <p:xfrm>
              <a:off x="5113502" y="4477583"/>
              <a:ext cx="1964995" cy="353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2999">
                      <a:extLst>
                        <a:ext uri="{9D8B030D-6E8A-4147-A177-3AD203B41FA5}">
                          <a16:colId xmlns:a16="http://schemas.microsoft.com/office/drawing/2014/main" val="277368882"/>
                        </a:ext>
                      </a:extLst>
                    </a:gridCol>
                    <a:gridCol w="392999">
                      <a:extLst>
                        <a:ext uri="{9D8B030D-6E8A-4147-A177-3AD203B41FA5}">
                          <a16:colId xmlns:a16="http://schemas.microsoft.com/office/drawing/2014/main" val="3071668815"/>
                        </a:ext>
                      </a:extLst>
                    </a:gridCol>
                    <a:gridCol w="392999">
                      <a:extLst>
                        <a:ext uri="{9D8B030D-6E8A-4147-A177-3AD203B41FA5}">
                          <a16:colId xmlns:a16="http://schemas.microsoft.com/office/drawing/2014/main" val="2331579223"/>
                        </a:ext>
                      </a:extLst>
                    </a:gridCol>
                    <a:gridCol w="392999">
                      <a:extLst>
                        <a:ext uri="{9D8B030D-6E8A-4147-A177-3AD203B41FA5}">
                          <a16:colId xmlns:a16="http://schemas.microsoft.com/office/drawing/2014/main" val="440237817"/>
                        </a:ext>
                      </a:extLst>
                    </a:gridCol>
                    <a:gridCol w="392999">
                      <a:extLst>
                        <a:ext uri="{9D8B030D-6E8A-4147-A177-3AD203B41FA5}">
                          <a16:colId xmlns:a16="http://schemas.microsoft.com/office/drawing/2014/main" val="1719498510"/>
                        </a:ext>
                      </a:extLst>
                    </a:gridCol>
                  </a:tblGrid>
                  <a:tr h="35333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7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700" dirty="0"/>
                        </a:p>
                      </a:txBody>
                      <a:tcPr marL="88333" marR="88333" marT="44167" marB="44167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7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sz="1700" dirty="0"/>
                        </a:p>
                      </a:txBody>
                      <a:tcPr marL="88333" marR="88333" marT="44167" marB="44167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7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1700" dirty="0"/>
                        </a:p>
                      </a:txBody>
                      <a:tcPr marL="88333" marR="88333" marT="44167" marB="44167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7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sz="1700" dirty="0"/>
                        </a:p>
                      </a:txBody>
                      <a:tcPr marL="88333" marR="88333" marT="44167" marB="44167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7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sz="1700" dirty="0"/>
                        </a:p>
                      </a:txBody>
                      <a:tcPr marL="88333" marR="88333" marT="44167" marB="44167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35876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4AC9E5F9-44BF-4F6E-3614-EDED3767DA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4628098"/>
                  </p:ext>
                </p:extLst>
              </p:nvPr>
            </p:nvGraphicFramePr>
            <p:xfrm>
              <a:off x="5113502" y="4477583"/>
              <a:ext cx="1964995" cy="353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2999">
                      <a:extLst>
                        <a:ext uri="{9D8B030D-6E8A-4147-A177-3AD203B41FA5}">
                          <a16:colId xmlns:a16="http://schemas.microsoft.com/office/drawing/2014/main" val="277368882"/>
                        </a:ext>
                      </a:extLst>
                    </a:gridCol>
                    <a:gridCol w="392999">
                      <a:extLst>
                        <a:ext uri="{9D8B030D-6E8A-4147-A177-3AD203B41FA5}">
                          <a16:colId xmlns:a16="http://schemas.microsoft.com/office/drawing/2014/main" val="3071668815"/>
                        </a:ext>
                      </a:extLst>
                    </a:gridCol>
                    <a:gridCol w="392999">
                      <a:extLst>
                        <a:ext uri="{9D8B030D-6E8A-4147-A177-3AD203B41FA5}">
                          <a16:colId xmlns:a16="http://schemas.microsoft.com/office/drawing/2014/main" val="2331579223"/>
                        </a:ext>
                      </a:extLst>
                    </a:gridCol>
                    <a:gridCol w="392999">
                      <a:extLst>
                        <a:ext uri="{9D8B030D-6E8A-4147-A177-3AD203B41FA5}">
                          <a16:colId xmlns:a16="http://schemas.microsoft.com/office/drawing/2014/main" val="440237817"/>
                        </a:ext>
                      </a:extLst>
                    </a:gridCol>
                    <a:gridCol w="392999">
                      <a:extLst>
                        <a:ext uri="{9D8B030D-6E8A-4147-A177-3AD203B41FA5}">
                          <a16:colId xmlns:a16="http://schemas.microsoft.com/office/drawing/2014/main" val="1719498510"/>
                        </a:ext>
                      </a:extLst>
                    </a:gridCol>
                  </a:tblGrid>
                  <a:tr h="35333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88333" marR="88333" marT="44167" marB="44167">
                        <a:blipFill>
                          <a:blip r:embed="rId2"/>
                          <a:stretch>
                            <a:fillRect l="-3226" t="-3448" r="-406452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88333" marR="88333" marT="44167" marB="44167">
                        <a:blipFill>
                          <a:blip r:embed="rId2"/>
                          <a:stretch>
                            <a:fillRect l="-103226" t="-3448" r="-306452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88333" marR="88333" marT="44167" marB="44167">
                        <a:blipFill>
                          <a:blip r:embed="rId2"/>
                          <a:stretch>
                            <a:fillRect l="-196875" t="-3448" r="-196875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88333" marR="88333" marT="44167" marB="44167">
                        <a:blipFill>
                          <a:blip r:embed="rId2"/>
                          <a:stretch>
                            <a:fillRect l="-306452" t="-3448" r="-103226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88333" marR="88333" marT="44167" marB="44167">
                        <a:blipFill>
                          <a:blip r:embed="rId2"/>
                          <a:stretch>
                            <a:fillRect l="-406452" t="-3448" r="-3226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358766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E0A1B8B7-C36C-0FF2-2E89-3BCCD0B393C3}"/>
              </a:ext>
            </a:extLst>
          </p:cNvPr>
          <p:cNvGrpSpPr/>
          <p:nvPr/>
        </p:nvGrpSpPr>
        <p:grpSpPr>
          <a:xfrm>
            <a:off x="4953873" y="3934756"/>
            <a:ext cx="2273405" cy="2599126"/>
            <a:chOff x="6440743" y="892357"/>
            <a:chExt cx="2353355" cy="26905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3B6C402-67AF-68DE-9B2D-0A2BB26D166A}"/>
                    </a:ext>
                  </a:extLst>
                </p:cNvPr>
                <p:cNvSpPr txBox="1"/>
                <p:nvPr/>
              </p:nvSpPr>
              <p:spPr>
                <a:xfrm>
                  <a:off x="7689833" y="897603"/>
                  <a:ext cx="837570" cy="3329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ko-KR" sz="1600" b="0" i="1" baseline="-25000" dirty="0" smtClean="0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ko-KR" sz="16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kumimoji="1" lang="ko-KR" altLang="en-US" sz="1600" baseline="-25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24E1A9A-D7BA-B582-5211-7000BA392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9833" y="897603"/>
                  <a:ext cx="837570" cy="332912"/>
                </a:xfrm>
                <a:prstGeom prst="rect">
                  <a:avLst/>
                </a:prstGeom>
                <a:blipFill>
                  <a:blip r:embed="rId3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오른쪽 중괄호[R] 35">
              <a:extLst>
                <a:ext uri="{FF2B5EF4-FFF2-40B4-BE49-F238E27FC236}">
                  <a16:creationId xmlns:a16="http://schemas.microsoft.com/office/drawing/2014/main" id="{C80709EF-5C88-B21C-9CD8-392B6BD18B27}"/>
                </a:ext>
              </a:extLst>
            </p:cNvPr>
            <p:cNvSpPr/>
            <p:nvPr/>
          </p:nvSpPr>
          <p:spPr>
            <a:xfrm rot="16200000">
              <a:off x="7007236" y="844180"/>
              <a:ext cx="180626" cy="997529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오른쪽 중괄호[R] 36">
              <a:extLst>
                <a:ext uri="{FF2B5EF4-FFF2-40B4-BE49-F238E27FC236}">
                  <a16:creationId xmlns:a16="http://schemas.microsoft.com/office/drawing/2014/main" id="{EDC0A110-E6B3-96C7-A94F-4D41A02AA414}"/>
                </a:ext>
              </a:extLst>
            </p:cNvPr>
            <p:cNvSpPr/>
            <p:nvPr/>
          </p:nvSpPr>
          <p:spPr>
            <a:xfrm rot="16200000">
              <a:off x="8027183" y="830643"/>
              <a:ext cx="180626" cy="1024602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DE0389-8B0F-9B57-0D04-67C9B9491CB5}"/>
                    </a:ext>
                  </a:extLst>
                </p:cNvPr>
                <p:cNvSpPr txBox="1"/>
                <p:nvPr/>
              </p:nvSpPr>
              <p:spPr>
                <a:xfrm>
                  <a:off x="6768818" y="892357"/>
                  <a:ext cx="657461" cy="3329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ko-KR" sz="1600" i="1" baseline="-2500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ko-KR" altLang="en-US" sz="1600" baseline="-25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8C70AAB-6B4A-B9BB-CAF3-44F13B4450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8818" y="892357"/>
                  <a:ext cx="657461" cy="3329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B967371-8135-5FD0-3431-FA171BA0EDFB}"/>
                </a:ext>
              </a:extLst>
            </p:cNvPr>
            <p:cNvGrpSpPr/>
            <p:nvPr/>
          </p:nvGrpSpPr>
          <p:grpSpPr>
            <a:xfrm>
              <a:off x="6703503" y="1890599"/>
              <a:ext cx="1838416" cy="369332"/>
              <a:chOff x="6703503" y="1890599"/>
              <a:chExt cx="1838416" cy="369332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87B8AFB-21BC-1962-6CD0-D2B7096B034E}"/>
                  </a:ext>
                </a:extLst>
              </p:cNvPr>
              <p:cNvSpPr/>
              <p:nvPr/>
            </p:nvSpPr>
            <p:spPr>
              <a:xfrm>
                <a:off x="6703503" y="1973665"/>
                <a:ext cx="203200" cy="203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C39DA0AB-9A63-262E-9AFC-2970CA163916}"/>
                  </a:ext>
                </a:extLst>
              </p:cNvPr>
              <p:cNvSpPr/>
              <p:nvPr/>
            </p:nvSpPr>
            <p:spPr>
              <a:xfrm>
                <a:off x="7104805" y="1973665"/>
                <a:ext cx="203200" cy="203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CE1D0EDF-DB4F-FC31-1CEB-1B6FFB48C9DD}"/>
                  </a:ext>
                </a:extLst>
              </p:cNvPr>
              <p:cNvSpPr/>
              <p:nvPr/>
            </p:nvSpPr>
            <p:spPr>
              <a:xfrm>
                <a:off x="7937417" y="1973665"/>
                <a:ext cx="203200" cy="2032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70F4333-CCE4-DEE5-DA7C-4736AEF95B16}"/>
                  </a:ext>
                </a:extLst>
              </p:cNvPr>
              <p:cNvSpPr/>
              <p:nvPr/>
            </p:nvSpPr>
            <p:spPr>
              <a:xfrm>
                <a:off x="8338719" y="1973665"/>
                <a:ext cx="203200" cy="2032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7D160FE6-523E-DA5C-D1B0-21F97A662AC9}"/>
                      </a:ext>
                    </a:extLst>
                  </p:cNvPr>
                  <p:cNvSpPr txBox="1"/>
                  <p:nvPr/>
                </p:nvSpPr>
                <p:spPr>
                  <a:xfrm>
                    <a:off x="7421418" y="1890599"/>
                    <a:ext cx="39200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3A39B57-A8DF-269F-5C0B-D8643EF72C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1418" y="1890599"/>
                    <a:ext cx="39200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0D58571D-E9C9-6F39-8A62-210FD39F6B62}"/>
                </a:ext>
              </a:extLst>
            </p:cNvPr>
            <p:cNvGrpSpPr/>
            <p:nvPr/>
          </p:nvGrpSpPr>
          <p:grpSpPr>
            <a:xfrm>
              <a:off x="6703503" y="2427571"/>
              <a:ext cx="1838416" cy="369332"/>
              <a:chOff x="6703503" y="1890599"/>
              <a:chExt cx="1838416" cy="369332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3A6BB4D0-D74C-D07E-7CDE-1A437A1F95DF}"/>
                  </a:ext>
                </a:extLst>
              </p:cNvPr>
              <p:cNvSpPr/>
              <p:nvPr/>
            </p:nvSpPr>
            <p:spPr>
              <a:xfrm>
                <a:off x="6703503" y="1973665"/>
                <a:ext cx="203200" cy="20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53E3E72A-7B16-F7F1-F383-00120E3E83A0}"/>
                  </a:ext>
                </a:extLst>
              </p:cNvPr>
              <p:cNvSpPr/>
              <p:nvPr/>
            </p:nvSpPr>
            <p:spPr>
              <a:xfrm>
                <a:off x="7104805" y="1973665"/>
                <a:ext cx="203200" cy="20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D9EB04A2-E772-8D99-2196-5DBA4BECD805}"/>
                  </a:ext>
                </a:extLst>
              </p:cNvPr>
              <p:cNvSpPr/>
              <p:nvPr/>
            </p:nvSpPr>
            <p:spPr>
              <a:xfrm>
                <a:off x="7937417" y="1973665"/>
                <a:ext cx="203200" cy="20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0CD69CE8-2330-46C6-F526-A45AC2BC6D68}"/>
                  </a:ext>
                </a:extLst>
              </p:cNvPr>
              <p:cNvSpPr/>
              <p:nvPr/>
            </p:nvSpPr>
            <p:spPr>
              <a:xfrm>
                <a:off x="8338719" y="1973665"/>
                <a:ext cx="203200" cy="20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B903988E-B055-F6B6-4298-E6FE2565AE4F}"/>
                      </a:ext>
                    </a:extLst>
                  </p:cNvPr>
                  <p:cNvSpPr txBox="1"/>
                  <p:nvPr/>
                </p:nvSpPr>
                <p:spPr>
                  <a:xfrm>
                    <a:off x="7421418" y="1890599"/>
                    <a:ext cx="39200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D51E9039-8A59-25DD-44DF-BBF2FFEBE3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1418" y="1890599"/>
                    <a:ext cx="39200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E814AEA-1342-F55F-D813-1527FBB35938}"/>
                    </a:ext>
                  </a:extLst>
                </p:cNvPr>
                <p:cNvSpPr txBox="1"/>
                <p:nvPr/>
              </p:nvSpPr>
              <p:spPr>
                <a:xfrm>
                  <a:off x="7421418" y="2176865"/>
                  <a:ext cx="39200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BBD6567-662A-CDA4-8190-2D2CAD3F6E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1418" y="2176865"/>
                  <a:ext cx="39200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C96085E-D3A2-5848-D41E-9C0086CC3123}"/>
                </a:ext>
              </a:extLst>
            </p:cNvPr>
            <p:cNvSpPr/>
            <p:nvPr/>
          </p:nvSpPr>
          <p:spPr>
            <a:xfrm>
              <a:off x="7515821" y="2892701"/>
              <a:ext cx="203200" cy="203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5B4B1231-A7EC-5C5E-49C8-1464B9906707}"/>
                </a:ext>
              </a:extLst>
            </p:cNvPr>
            <p:cNvCxnSpPr>
              <a:endCxn id="57" idx="0"/>
            </p:cNvCxnSpPr>
            <p:nvPr/>
          </p:nvCxnSpPr>
          <p:spPr>
            <a:xfrm>
              <a:off x="6805103" y="1806025"/>
              <a:ext cx="0" cy="167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02BF391-4A19-370A-078C-37E0D9727BD4}"/>
                </a:ext>
              </a:extLst>
            </p:cNvPr>
            <p:cNvCxnSpPr/>
            <p:nvPr/>
          </p:nvCxnSpPr>
          <p:spPr>
            <a:xfrm>
              <a:off x="7206405" y="1806025"/>
              <a:ext cx="0" cy="167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5F6A7036-2E38-DC34-2659-FECF6C8656FA}"/>
                </a:ext>
              </a:extLst>
            </p:cNvPr>
            <p:cNvCxnSpPr/>
            <p:nvPr/>
          </p:nvCxnSpPr>
          <p:spPr>
            <a:xfrm>
              <a:off x="8036920" y="1806025"/>
              <a:ext cx="0" cy="167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5F3C15CA-E893-0A8A-4680-61312F2B31F2}"/>
                </a:ext>
              </a:extLst>
            </p:cNvPr>
            <p:cNvCxnSpPr/>
            <p:nvPr/>
          </p:nvCxnSpPr>
          <p:spPr>
            <a:xfrm>
              <a:off x="8440319" y="1806025"/>
              <a:ext cx="0" cy="167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94F1BAB2-93AC-D29F-3A5F-D544A97A755B}"/>
                </a:ext>
              </a:extLst>
            </p:cNvPr>
            <p:cNvCxnSpPr>
              <a:cxnSpLocks/>
              <a:stCxn id="52" idx="4"/>
              <a:endCxn id="42" idx="0"/>
            </p:cNvCxnSpPr>
            <p:nvPr/>
          </p:nvCxnSpPr>
          <p:spPr>
            <a:xfrm>
              <a:off x="6805103" y="2713837"/>
              <a:ext cx="812318" cy="178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145864C7-4ED1-46E5-515C-C0E759A3B87E}"/>
                </a:ext>
              </a:extLst>
            </p:cNvPr>
            <p:cNvCxnSpPr>
              <a:cxnSpLocks/>
              <a:stCxn id="53" idx="4"/>
              <a:endCxn id="42" idx="0"/>
            </p:cNvCxnSpPr>
            <p:nvPr/>
          </p:nvCxnSpPr>
          <p:spPr>
            <a:xfrm>
              <a:off x="7206405" y="2713837"/>
              <a:ext cx="411016" cy="178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48B90CC1-B7AD-1B63-BBF9-62B1D5F41AAF}"/>
                </a:ext>
              </a:extLst>
            </p:cNvPr>
            <p:cNvCxnSpPr>
              <a:cxnSpLocks/>
              <a:stCxn id="54" idx="4"/>
              <a:endCxn id="42" idx="0"/>
            </p:cNvCxnSpPr>
            <p:nvPr/>
          </p:nvCxnSpPr>
          <p:spPr>
            <a:xfrm flipH="1">
              <a:off x="7617421" y="2713837"/>
              <a:ext cx="421596" cy="178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A62EA21A-2269-6D1C-4E21-054DE8B61DD1}"/>
                </a:ext>
              </a:extLst>
            </p:cNvPr>
            <p:cNvCxnSpPr>
              <a:cxnSpLocks/>
              <a:stCxn id="55" idx="4"/>
              <a:endCxn id="42" idx="0"/>
            </p:cNvCxnSpPr>
            <p:nvPr/>
          </p:nvCxnSpPr>
          <p:spPr>
            <a:xfrm flipH="1">
              <a:off x="7617421" y="2713837"/>
              <a:ext cx="822898" cy="178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38F39DA-71DB-0512-A06F-3FFBA8FAD7AD}"/>
                    </a:ext>
                  </a:extLst>
                </p:cNvPr>
                <p:cNvSpPr txBox="1"/>
                <p:nvPr/>
              </p:nvSpPr>
              <p:spPr>
                <a:xfrm>
                  <a:off x="6440743" y="3275111"/>
                  <a:ext cx="235335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400" dirty="0">
                      <a:latin typeface="Georgia" panose="02040502050405020303" pitchFamily="18" charset="0"/>
                    </a:rPr>
                    <a:t>Random </a:t>
                  </a:r>
                  <a14:m>
                    <m:oMath xmlns:m="http://schemas.openxmlformats.org/officeDocument/2006/math"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a14:m>
                  <a:r>
                    <a:rPr kumimoji="1" lang="en-US" altLang="ko-KR" sz="1400" dirty="0">
                      <a:latin typeface="Georgia" panose="02040502050405020303" pitchFamily="18" charset="0"/>
                    </a:rPr>
                    <a:t> or Cipher </a:t>
                  </a:r>
                  <a14:m>
                    <m:oMath xmlns:m="http://schemas.openxmlformats.org/officeDocument/2006/math"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a14:m>
                  <a:endParaRPr kumimoji="1" lang="ko-KR" altLang="en-US" sz="1400" dirty="0">
                    <a:latin typeface="Georgia" panose="02040502050405020303" pitchFamily="18" charset="0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5492E7D-CC5C-157D-983F-F26EBF088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0743" y="3275111"/>
                  <a:ext cx="2353355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3846" b="-1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C9E48B7-5A9D-A990-E0CB-D063924AE0D0}"/>
              </a:ext>
            </a:extLst>
          </p:cNvPr>
          <p:cNvCxnSpPr>
            <a:cxnSpLocks/>
          </p:cNvCxnSpPr>
          <p:nvPr/>
        </p:nvCxnSpPr>
        <p:spPr>
          <a:xfrm>
            <a:off x="6130551" y="6138299"/>
            <a:ext cx="1" cy="1731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F848230-993E-6929-986A-4433CED14FAE}"/>
              </a:ext>
            </a:extLst>
          </p:cNvPr>
          <p:cNvSpPr txBox="1"/>
          <p:nvPr/>
        </p:nvSpPr>
        <p:spPr>
          <a:xfrm>
            <a:off x="7333529" y="4922244"/>
            <a:ext cx="641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latin typeface="Georgia" panose="02040502050405020303" pitchFamily="18" charset="0"/>
              </a:rPr>
              <a:t>Input</a:t>
            </a:r>
            <a:endParaRPr kumimoji="1" lang="ko-KR" altLang="en-US" sz="1400" dirty="0">
              <a:latin typeface="Georgia" panose="02040502050405020303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6A86E74-A6CD-DE4D-9640-3AF9E7A0D843}"/>
              </a:ext>
            </a:extLst>
          </p:cNvPr>
          <p:cNvSpPr txBox="1"/>
          <p:nvPr/>
        </p:nvSpPr>
        <p:spPr>
          <a:xfrm>
            <a:off x="7181030" y="5469969"/>
            <a:ext cx="93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latin typeface="Georgia" panose="02040502050405020303" pitchFamily="18" charset="0"/>
              </a:rPr>
              <a:t>Hidden</a:t>
            </a:r>
            <a:endParaRPr kumimoji="1" lang="ko-KR" altLang="en-US" sz="1400" dirty="0">
              <a:latin typeface="Georgia" panose="02040502050405020303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6A599E6-82F2-1C75-F952-40F347B54961}"/>
              </a:ext>
            </a:extLst>
          </p:cNvPr>
          <p:cNvSpPr txBox="1"/>
          <p:nvPr/>
        </p:nvSpPr>
        <p:spPr>
          <a:xfrm>
            <a:off x="7181030" y="5882981"/>
            <a:ext cx="936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latin typeface="Georgia" panose="02040502050405020303" pitchFamily="18" charset="0"/>
              </a:rPr>
              <a:t>Output</a:t>
            </a:r>
            <a:endParaRPr kumimoji="1" lang="ko-KR" altLang="en-US" sz="1400" dirty="0">
              <a:latin typeface="Georgia" panose="02040502050405020303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F75896-C921-5C6E-B599-CCA153296561}"/>
              </a:ext>
            </a:extLst>
          </p:cNvPr>
          <p:cNvSpPr txBox="1"/>
          <p:nvPr/>
        </p:nvSpPr>
        <p:spPr>
          <a:xfrm>
            <a:off x="329385" y="6511073"/>
            <a:ext cx="11533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Helvetica" pitchFamily="2" charset="0"/>
              </a:rPr>
              <a:t>&lt;. FF3 </a:t>
            </a:r>
            <a:r>
              <a:rPr lang="ko-KR" altLang="en-US" sz="1200" dirty="0">
                <a:latin typeface="Helvetica" pitchFamily="2" charset="0"/>
              </a:rPr>
              <a:t>신경망 구별자의 구조 </a:t>
            </a:r>
            <a:r>
              <a:rPr lang="en-US" altLang="ko-KR" sz="1200" dirty="0">
                <a:latin typeface="Helvetica" pitchFamily="2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022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D77BF2A3-A460-47EB-D136-3B68835E6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207963"/>
            <a:ext cx="11369675" cy="762000"/>
          </a:xfrm>
        </p:spPr>
        <p:txBody>
          <a:bodyPr>
            <a:normAutofit/>
          </a:bodyPr>
          <a:lstStyle/>
          <a:p>
            <a:r>
              <a:rPr lang="ko-KR" altLang="en-US" b="1" dirty="0"/>
              <a:t>제안기법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FB63C8-2DED-9A4E-55D5-0ADF121036AB}"/>
              </a:ext>
            </a:extLst>
          </p:cNvPr>
          <p:cNvSpPr txBox="1"/>
          <p:nvPr/>
        </p:nvSpPr>
        <p:spPr>
          <a:xfrm>
            <a:off x="411162" y="1256091"/>
            <a:ext cx="1136967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200" b="1" dirty="0"/>
              <a:t>&lt;</a:t>
            </a:r>
            <a:r>
              <a:rPr kumimoji="1" lang="ko-KR" altLang="en-US" sz="2200" b="1" dirty="0"/>
              <a:t> </a:t>
            </a:r>
            <a:r>
              <a:rPr kumimoji="1" lang="en-US" altLang="ko-KR" sz="2200" b="1" dirty="0"/>
              <a:t>FF3</a:t>
            </a:r>
            <a:r>
              <a:rPr kumimoji="1" lang="ko-KR" altLang="en-US" sz="2200" b="1" dirty="0"/>
              <a:t>의 딥러닝 기반의 모델 </a:t>
            </a:r>
            <a:r>
              <a:rPr kumimoji="1" lang="ko-KR" altLang="en-US" sz="2200" b="1" dirty="0" err="1"/>
              <a:t>하이퍼파라미터</a:t>
            </a:r>
            <a:r>
              <a:rPr kumimoji="1" lang="en-US" altLang="ko-KR" sz="2200" b="1" dirty="0"/>
              <a:t>&gt;</a:t>
            </a:r>
          </a:p>
          <a:p>
            <a:pPr algn="ctr"/>
            <a:endParaRPr kumimoji="1" lang="en-US" altLang="ko-KR" dirty="0">
              <a:effectLst/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elvetica" pitchFamily="2" charset="0"/>
              </a:rPr>
              <a:t>차분을 갖는 데이터와 랜덤 데이터를 </a:t>
            </a:r>
            <a:r>
              <a:rPr lang="ko-KR" altLang="en-US" dirty="0" err="1">
                <a:latin typeface="Helvetica" pitchFamily="2" charset="0"/>
              </a:rPr>
              <a:t>구별해야하므로</a:t>
            </a:r>
            <a:r>
              <a:rPr lang="ko-KR" altLang="en-US" dirty="0">
                <a:latin typeface="Helvetica" pitchFamily="2" charset="0"/>
              </a:rPr>
              <a:t> </a:t>
            </a:r>
            <a:r>
              <a:rPr lang="ko-KR" altLang="en-US" b="1" dirty="0">
                <a:solidFill>
                  <a:srgbClr val="2E75B6"/>
                </a:solidFill>
                <a:latin typeface="Helvetica" pitchFamily="2" charset="0"/>
              </a:rPr>
              <a:t>이진 분류를 수행</a:t>
            </a:r>
            <a:br>
              <a:rPr lang="en-US" altLang="ko-KR" b="1" dirty="0">
                <a:solidFill>
                  <a:srgbClr val="2E75B6"/>
                </a:solidFill>
                <a:latin typeface="Helvetica" pitchFamily="2" charset="0"/>
              </a:rPr>
            </a:br>
            <a:r>
              <a:rPr lang="en-US" altLang="ko-KR" b="1" dirty="0">
                <a:solidFill>
                  <a:srgbClr val="2E75B6"/>
                </a:solidFill>
                <a:latin typeface="Helvetica" pitchFamily="2" charset="0"/>
                <a:sym typeface="Wingdings" pitchFamily="2" charset="2"/>
              </a:rPr>
              <a:t></a:t>
            </a:r>
            <a:r>
              <a:rPr lang="ko-KR" altLang="en-US" b="1" dirty="0">
                <a:solidFill>
                  <a:srgbClr val="2E75B6"/>
                </a:solidFill>
                <a:latin typeface="Helvetica" pitchFamily="2" charset="0"/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2E75B6"/>
                </a:solidFill>
                <a:latin typeface="Helvetica" pitchFamily="2" charset="0"/>
              </a:rPr>
              <a:t>“</a:t>
            </a:r>
            <a:r>
              <a:rPr lang="en-US" altLang="ko-KR" b="1" dirty="0" err="1">
                <a:solidFill>
                  <a:srgbClr val="2E75B6"/>
                </a:solidFill>
                <a:latin typeface="Helvetica" pitchFamily="2" charset="0"/>
              </a:rPr>
              <a:t>binary_crossentropy</a:t>
            </a:r>
            <a:r>
              <a:rPr lang="en-US" altLang="ko-KR" b="1" dirty="0">
                <a:solidFill>
                  <a:srgbClr val="2E75B6"/>
                </a:solidFill>
                <a:latin typeface="Helvetica" pitchFamily="2" charset="0"/>
              </a:rPr>
              <a:t>”</a:t>
            </a:r>
            <a:r>
              <a:rPr lang="ko-KR" altLang="en-US" dirty="0" err="1">
                <a:solidFill>
                  <a:srgbClr val="2E75B6"/>
                </a:solidFill>
                <a:latin typeface="Helvetica" pitchFamily="2" charset="0"/>
              </a:rPr>
              <a:t>를</a:t>
            </a:r>
            <a:r>
              <a:rPr lang="ko-KR" altLang="en-US" dirty="0">
                <a:solidFill>
                  <a:srgbClr val="2E75B6"/>
                </a:solidFill>
                <a:latin typeface="Helvetica" pitchFamily="2" charset="0"/>
              </a:rPr>
              <a:t> 손실함수 사용</a:t>
            </a:r>
            <a:endParaRPr lang="en-US" altLang="ko-KR" dirty="0">
              <a:effectLst/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E75B6"/>
                </a:solidFill>
                <a:latin typeface="Helvetica" pitchFamily="2" charset="0"/>
              </a:rPr>
              <a:t>최적화 함수는 </a:t>
            </a:r>
            <a:r>
              <a:rPr lang="en-US" altLang="ko-KR" dirty="0">
                <a:solidFill>
                  <a:srgbClr val="2E75B6"/>
                </a:solidFill>
                <a:latin typeface="Helvetica" pitchFamily="2" charset="0"/>
              </a:rPr>
              <a:t>Adam</a:t>
            </a:r>
            <a:r>
              <a:rPr lang="ko-KR" altLang="en-US" dirty="0">
                <a:latin typeface="Helvetica" pitchFamily="2" charset="0"/>
              </a:rPr>
              <a:t>을 사용</a:t>
            </a:r>
            <a:endParaRPr lang="en-US" altLang="ko-KR" dirty="0">
              <a:latin typeface="Helvetica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elvetica" pitchFamily="2" charset="0"/>
              </a:rPr>
              <a:t>더욱 정교한 학습을 진행하기 위해 </a:t>
            </a:r>
            <a:r>
              <a:rPr lang="ko-KR" altLang="en-US" dirty="0" err="1">
                <a:latin typeface="Helvetica" pitchFamily="2" charset="0"/>
              </a:rPr>
              <a:t>학습률을</a:t>
            </a:r>
            <a:r>
              <a:rPr lang="ko-KR" altLang="en-US" dirty="0">
                <a:latin typeface="Helvetica" pitchFamily="2" charset="0"/>
              </a:rPr>
              <a:t> </a:t>
            </a:r>
            <a:r>
              <a:rPr lang="en-US" altLang="ko-KR" dirty="0">
                <a:latin typeface="Helvetica" pitchFamily="2" charset="0"/>
              </a:rPr>
              <a:t>0.001</a:t>
            </a:r>
            <a:r>
              <a:rPr lang="ko-KR" altLang="en-US" dirty="0">
                <a:latin typeface="Helvetica" pitchFamily="2" charset="0"/>
              </a:rPr>
              <a:t> </a:t>
            </a:r>
            <a:r>
              <a:rPr lang="en-US" altLang="ko-KR" dirty="0">
                <a:latin typeface="Helvetica" pitchFamily="2" charset="0"/>
              </a:rPr>
              <a:t>~</a:t>
            </a:r>
            <a:r>
              <a:rPr lang="ko-KR" altLang="en-US" dirty="0">
                <a:latin typeface="Helvetica" pitchFamily="2" charset="0"/>
              </a:rPr>
              <a:t> </a:t>
            </a:r>
            <a:r>
              <a:rPr lang="en-US" altLang="ko-KR" dirty="0">
                <a:latin typeface="Helvetica" pitchFamily="2" charset="0"/>
              </a:rPr>
              <a:t>0.0001</a:t>
            </a:r>
            <a:r>
              <a:rPr lang="ko-KR" altLang="en-US" dirty="0">
                <a:latin typeface="Helvetica" pitchFamily="2" charset="0"/>
              </a:rPr>
              <a:t>까지 감소시킴</a:t>
            </a:r>
            <a:endParaRPr lang="en-US" altLang="ko-KR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latin typeface="Helvetica" pitchFamily="2" charset="0"/>
            </a:endParaRPr>
          </a:p>
        </p:txBody>
      </p:sp>
      <p:pic>
        <p:nvPicPr>
          <p:cNvPr id="77" name="그림 76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187D6425-2107-B346-06AA-1851C10AED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0" t="21697" r="10313" b="16518"/>
          <a:stretch/>
        </p:blipFill>
        <p:spPr>
          <a:xfrm>
            <a:off x="3644876" y="3673802"/>
            <a:ext cx="5229161" cy="2765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138E0-E7CD-FFFB-25F7-A6CE45ACF4ED}"/>
              </a:ext>
            </a:extLst>
          </p:cNvPr>
          <p:cNvSpPr txBox="1"/>
          <p:nvPr/>
        </p:nvSpPr>
        <p:spPr>
          <a:xfrm>
            <a:off x="411162" y="6411523"/>
            <a:ext cx="11533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Helvetica" pitchFamily="2" charset="0"/>
              </a:rPr>
              <a:t>&lt;</a:t>
            </a:r>
            <a:r>
              <a:rPr lang="ko-KR" altLang="en-US" sz="1200" dirty="0">
                <a:latin typeface="Helvetica" pitchFamily="2" charset="0"/>
              </a:rPr>
              <a:t> 신경망 </a:t>
            </a:r>
            <a:r>
              <a:rPr lang="ko-KR" altLang="en-US" sz="1200" dirty="0" err="1">
                <a:latin typeface="Helvetica" pitchFamily="2" charset="0"/>
              </a:rPr>
              <a:t>구별자</a:t>
            </a:r>
            <a:r>
              <a:rPr lang="ko-KR" altLang="en-US" sz="1200" dirty="0">
                <a:latin typeface="Helvetica" pitchFamily="2" charset="0"/>
              </a:rPr>
              <a:t> 모델의  </a:t>
            </a:r>
            <a:r>
              <a:rPr lang="ko-KR" altLang="en-US" sz="1200" dirty="0" err="1">
                <a:latin typeface="Helvetica" pitchFamily="2" charset="0"/>
              </a:rPr>
              <a:t>하이퍼파라미터</a:t>
            </a:r>
            <a:r>
              <a:rPr lang="ko-KR" altLang="en-US" sz="1200" dirty="0">
                <a:latin typeface="Helvetica" pitchFamily="2" charset="0"/>
              </a:rPr>
              <a:t> </a:t>
            </a:r>
            <a:r>
              <a:rPr lang="en-US" altLang="ko-KR" sz="1200" dirty="0">
                <a:latin typeface="Helvetica" pitchFamily="2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6045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7AB905D-A74A-9590-67C1-7BE88413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207963"/>
            <a:ext cx="11369675" cy="762000"/>
          </a:xfrm>
        </p:spPr>
        <p:txBody>
          <a:bodyPr>
            <a:normAutofit/>
          </a:bodyPr>
          <a:lstStyle/>
          <a:p>
            <a:r>
              <a:rPr lang="ko-KR" altLang="en-US" b="1" dirty="0"/>
              <a:t>데이터 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EF655D-36E6-9916-AE1A-69A6B5606641}"/>
                  </a:ext>
                </a:extLst>
              </p:cNvPr>
              <p:cNvSpPr txBox="1"/>
              <p:nvPr/>
            </p:nvSpPr>
            <p:spPr>
              <a:xfrm>
                <a:off x="411919" y="1723452"/>
                <a:ext cx="11368919" cy="1900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ore-KR" sz="2200" b="1" dirty="0"/>
                  <a:t>&lt;</a:t>
                </a:r>
                <a:r>
                  <a:rPr kumimoji="1" lang="ko-KR" altLang="en-US" sz="2200" b="1" dirty="0"/>
                  <a:t> </a:t>
                </a:r>
                <a:r>
                  <a:rPr kumimoji="1" lang="en-US" altLang="ko-KR" sz="2200" b="1" dirty="0"/>
                  <a:t>FF3</a:t>
                </a:r>
                <a:r>
                  <a:rPr kumimoji="1" lang="ko-KR" altLang="en-US" sz="2200" b="1" dirty="0"/>
                  <a:t>의 딥러닝 기반의 모델 데이터셋</a:t>
                </a:r>
                <a:r>
                  <a:rPr kumimoji="1" lang="en-US" altLang="ko-KR" sz="2200" b="1" dirty="0"/>
                  <a:t>&gt;</a:t>
                </a:r>
                <a:endParaRPr kumimoji="1" lang="en-US" altLang="ko-KR" sz="2200" dirty="0"/>
              </a:p>
              <a:p>
                <a:pPr algn="just"/>
                <a:endParaRPr lang="en-US" altLang="ko-KR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rgbClr val="202124"/>
                    </a:solidFill>
                    <a:effectLst/>
                    <a:latin typeface="+mn-ea"/>
                  </a:rPr>
                  <a:t>본 실험에서는 데이터의 도메인을 </a:t>
                </a:r>
                <a:r>
                  <a:rPr lang="ko-KR" altLang="en-US" b="1" dirty="0">
                    <a:solidFill>
                      <a:srgbClr val="202124"/>
                    </a:solidFill>
                    <a:effectLst/>
                    <a:latin typeface="+mn-ea"/>
                  </a:rPr>
                  <a:t>숫자 </a:t>
                </a:r>
                <a:r>
                  <a:rPr lang="en-US" altLang="ko-KR" b="1" dirty="0">
                    <a:solidFill>
                      <a:srgbClr val="202124"/>
                    </a:solidFill>
                    <a:effectLst/>
                    <a:latin typeface="+mn-ea"/>
                  </a:rPr>
                  <a:t>(0</a:t>
                </a:r>
                <a:r>
                  <a:rPr lang="ko-KR" altLang="en-US" b="1" dirty="0">
                    <a:solidFill>
                      <a:srgbClr val="202124"/>
                    </a:solidFill>
                    <a:effectLst/>
                    <a:latin typeface="+mn-ea"/>
                  </a:rPr>
                  <a:t> </a:t>
                </a:r>
                <a:r>
                  <a:rPr lang="en-US" altLang="ko-KR" b="1" dirty="0">
                    <a:solidFill>
                      <a:srgbClr val="202124"/>
                    </a:solidFill>
                    <a:effectLst/>
                    <a:latin typeface="+mn-ea"/>
                  </a:rPr>
                  <a:t>~</a:t>
                </a:r>
                <a:r>
                  <a:rPr lang="ko-KR" altLang="en-US" b="1" dirty="0">
                    <a:solidFill>
                      <a:srgbClr val="202124"/>
                    </a:solidFill>
                    <a:effectLst/>
                    <a:latin typeface="+mn-ea"/>
                  </a:rPr>
                  <a:t> </a:t>
                </a:r>
                <a:r>
                  <a:rPr lang="en-US" altLang="ko-KR" b="1" dirty="0">
                    <a:solidFill>
                      <a:srgbClr val="202124"/>
                    </a:solidFill>
                    <a:effectLst/>
                    <a:latin typeface="+mn-ea"/>
                  </a:rPr>
                  <a:t>9),</a:t>
                </a:r>
                <a:r>
                  <a:rPr lang="ko-KR" altLang="en-US" b="1" dirty="0">
                    <a:solidFill>
                      <a:srgbClr val="202124"/>
                    </a:solidFill>
                    <a:effectLst/>
                    <a:latin typeface="+mn-ea"/>
                  </a:rPr>
                  <a:t> 소문자</a:t>
                </a:r>
                <a:r>
                  <a:rPr lang="en-US" altLang="ko-KR" b="1" dirty="0">
                    <a:solidFill>
                      <a:srgbClr val="202124"/>
                    </a:solidFill>
                    <a:effectLst/>
                    <a:latin typeface="+mn-ea"/>
                  </a:rPr>
                  <a:t>(</a:t>
                </a:r>
                <a:r>
                  <a:rPr lang="en-US" altLang="ko-KR" b="1" dirty="0">
                    <a:solidFill>
                      <a:srgbClr val="202124"/>
                    </a:solidFill>
                    <a:latin typeface="+mn-ea"/>
                  </a:rPr>
                  <a:t>a ~ z)</a:t>
                </a:r>
                <a:r>
                  <a:rPr lang="ko-KR" altLang="en-US" b="1" dirty="0">
                    <a:solidFill>
                      <a:srgbClr val="202124"/>
                    </a:solidFill>
                    <a:latin typeface="+mn-ea"/>
                  </a:rPr>
                  <a:t>로 나누어 사용</a:t>
                </a:r>
                <a:endParaRPr lang="en-US" altLang="ko-KR" dirty="0">
                  <a:solidFill>
                    <a:srgbClr val="202124"/>
                  </a:solidFill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02124"/>
                    </a:solidFill>
                    <a:latin typeface="+mn-ea"/>
                  </a:rPr>
                  <a:t>‘</a:t>
                </a:r>
                <a:r>
                  <a:rPr lang="en" altLang="ko-KR" b="1" dirty="0">
                    <a:solidFill>
                      <a:srgbClr val="2E75B6"/>
                    </a:solidFill>
                    <a:effectLst/>
                    <a:latin typeface="+mj-ea"/>
                    <a:ea typeface="+mj-ea"/>
                  </a:rPr>
                  <a:t>0x0</a:t>
                </a:r>
                <a:r>
                  <a:rPr lang="en-US" altLang="ko-KR" b="1" dirty="0">
                    <a:effectLst/>
                    <a:latin typeface="+mj-ea"/>
                    <a:ea typeface="+mj-ea"/>
                  </a:rPr>
                  <a:t>|</a:t>
                </a:r>
                <a:r>
                  <a:rPr lang="en" altLang="ko-KR" b="1" dirty="0">
                    <a:effectLst/>
                    <a:latin typeface="+mj-ea"/>
                    <a:ea typeface="+mj-ea"/>
                  </a:rPr>
                  <a:t>|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2E75B6"/>
                        </a:solidFill>
                        <a:effectLst/>
                        <a:latin typeface="Cambria Math" panose="02040503050406030204" pitchFamily="18" charset="0"/>
                        <a:ea typeface="+mj-ea"/>
                      </a:rPr>
                      <m:t>𝑲</m:t>
                    </m:r>
                  </m:oMath>
                </a14:m>
                <a:r>
                  <a:rPr lang="en" altLang="ko-KR" dirty="0">
                    <a:effectLst/>
                    <a:latin typeface="+mj-ea"/>
                    <a:ea typeface="+mj-ea"/>
                  </a:rPr>
                  <a:t>’ 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effectLst/>
                        <a:latin typeface="Cambria Math" panose="02040503050406030204" pitchFamily="18" charset="0"/>
                        <a:ea typeface="+mj-ea"/>
                      </a:rPr>
                      <m:t>𝐾</m:t>
                    </m:r>
                  </m:oMath>
                </a14:m>
                <a:r>
                  <a:rPr lang="ko-KR" altLang="en-US" dirty="0">
                    <a:effectLst/>
                    <a:latin typeface="+mj-ea"/>
                    <a:ea typeface="+mj-ea"/>
                  </a:rPr>
                  <a:t>는 </a:t>
                </a:r>
                <a:r>
                  <a:rPr lang="en-US" altLang="ko-KR" dirty="0">
                    <a:effectLst/>
                    <a:latin typeface="+mj-ea"/>
                    <a:ea typeface="+mj-ea"/>
                  </a:rPr>
                  <a:t>0~</a:t>
                </a:r>
                <a:r>
                  <a:rPr lang="en" altLang="ko-KR" dirty="0">
                    <a:effectLst/>
                    <a:latin typeface="+mj-ea"/>
                    <a:ea typeface="+mj-ea"/>
                  </a:rPr>
                  <a:t>F</a:t>
                </a:r>
                <a:r>
                  <a:rPr lang="ko-KR" altLang="en-US" dirty="0">
                    <a:effectLst/>
                    <a:latin typeface="+mj-ea"/>
                    <a:ea typeface="+mj-ea"/>
                  </a:rPr>
                  <a:t>사이의 </a:t>
                </a:r>
                <a:r>
                  <a:rPr lang="en-US" altLang="ko-KR" dirty="0">
                    <a:effectLst/>
                    <a:latin typeface="+mj-ea"/>
                    <a:ea typeface="+mj-ea"/>
                  </a:rPr>
                  <a:t>16</a:t>
                </a:r>
                <a:r>
                  <a:rPr lang="ko-KR" altLang="en-US" dirty="0">
                    <a:effectLst/>
                    <a:latin typeface="+mj-ea"/>
                    <a:ea typeface="+mj-ea"/>
                  </a:rPr>
                  <a:t>진수</a:t>
                </a:r>
                <a:r>
                  <a:rPr lang="en-US" altLang="ko-KR" dirty="0">
                    <a:effectLst/>
                    <a:latin typeface="+mj-ea"/>
                    <a:ea typeface="+mj-ea"/>
                  </a:rPr>
                  <a:t>)</a:t>
                </a:r>
                <a:r>
                  <a:rPr lang="ko-KR" altLang="en-US" dirty="0">
                    <a:effectLst/>
                    <a:latin typeface="+mj-ea"/>
                    <a:ea typeface="+mj-ea"/>
                  </a:rPr>
                  <a:t>가 더 높은 차분 확률을 가지므로 해당 입력 차분들에 대한 실험을 진행</a:t>
                </a:r>
                <a:br>
                  <a:rPr lang="en-US" altLang="ko-KR" dirty="0">
                    <a:latin typeface="+mj-ea"/>
                    <a:ea typeface="+mj-ea"/>
                  </a:rPr>
                </a:br>
                <a:r>
                  <a:rPr lang="en-US" altLang="ko-KR" dirty="0">
                    <a:latin typeface="+mj-ea"/>
                    <a:ea typeface="+mj-ea"/>
                  </a:rPr>
                  <a:t>(FF3</a:t>
                </a:r>
                <a:r>
                  <a:rPr lang="ko-KR" altLang="en-US" dirty="0">
                    <a:latin typeface="+mj-ea"/>
                    <a:ea typeface="+mj-ea"/>
                  </a:rPr>
                  <a:t>의 내부 암호화 함수와 별개로 </a:t>
                </a:r>
                <a:r>
                  <a:rPr lang="en-US" altLang="ko-KR" b="1" dirty="0">
                    <a:latin typeface="+mj-ea"/>
                    <a:ea typeface="+mj-ea"/>
                  </a:rPr>
                  <a:t>0x0||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+mj-ea"/>
                      </a:rPr>
                      <m:t>𝑲</m:t>
                    </m:r>
                  </m:oMath>
                </a14:m>
                <a:r>
                  <a:rPr lang="ko-KR" altLang="en-US" b="1" dirty="0">
                    <a:latin typeface="+mj-ea"/>
                    <a:ea typeface="+mj-ea"/>
                  </a:rPr>
                  <a:t> 입력 차분 사용 가능</a:t>
                </a:r>
                <a:r>
                  <a:rPr lang="en-US" altLang="ko-KR" dirty="0">
                    <a:latin typeface="+mj-ea"/>
                    <a:ea typeface="+mj-ea"/>
                  </a:rPr>
                  <a:t>)</a:t>
                </a:r>
                <a:endParaRPr lang="en-US" altLang="ko-KR" dirty="0">
                  <a:effectLst/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EF655D-36E6-9916-AE1A-69A6B5606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19" y="1723452"/>
                <a:ext cx="11368919" cy="1900841"/>
              </a:xfrm>
              <a:prstGeom prst="rect">
                <a:avLst/>
              </a:prstGeom>
              <a:blipFill>
                <a:blip r:embed="rId2"/>
                <a:stretch>
                  <a:fillRect l="-335" t="-2649" b="-39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5E1324B4-812E-6913-579B-3361ADDEDA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4" t="27323" r="2750" b="22112"/>
          <a:stretch/>
        </p:blipFill>
        <p:spPr>
          <a:xfrm>
            <a:off x="3102647" y="3866909"/>
            <a:ext cx="5986706" cy="22510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66EE29-0BC1-6756-B4CB-FC6296CDC832}"/>
              </a:ext>
            </a:extLst>
          </p:cNvPr>
          <p:cNvSpPr txBox="1"/>
          <p:nvPr/>
        </p:nvSpPr>
        <p:spPr>
          <a:xfrm>
            <a:off x="3192623" y="5927477"/>
            <a:ext cx="580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latin typeface="+mj-ea"/>
                <a:ea typeface="+mj-ea"/>
              </a:rPr>
              <a:t>&lt;</a:t>
            </a:r>
            <a:r>
              <a:rPr kumimoji="1" lang="ko-KR" altLang="en-US" sz="1200" dirty="0">
                <a:latin typeface="+mj-ea"/>
                <a:ea typeface="+mj-ea"/>
              </a:rPr>
              <a:t> 데이터셋 </a:t>
            </a:r>
            <a:r>
              <a:rPr kumimoji="1" lang="en-US" altLang="ko-KR" sz="1200" dirty="0">
                <a:latin typeface="+mj-ea"/>
                <a:ea typeface="+mj-ea"/>
              </a:rPr>
              <a:t>&gt;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63243295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김덕영_Gift Cipher [자동 저장됨]" id="{D59C7AC6-70EC-554E-855A-A8C191AF0AA8}" vid="{BF7B93C6-3787-A24A-9A33-18B4254B839B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김덕영_Gift Cipher [자동 저장됨]" id="{D59C7AC6-70EC-554E-855A-A8C191AF0AA8}" vid="{311C3364-3317-E440-AFA8-7A8366A7072F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32672</TotalTime>
  <Words>802</Words>
  <Application>Microsoft Macintosh PowerPoint</Application>
  <PresentationFormat>와이드스크린</PresentationFormat>
  <Paragraphs>138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맑은 고딕</vt:lpstr>
      <vt:lpstr>AppleSDGothicNeo</vt:lpstr>
      <vt:lpstr>Arial</vt:lpstr>
      <vt:lpstr>Cambria Math</vt:lpstr>
      <vt:lpstr>Georgia</vt:lpstr>
      <vt:lpstr>Helvetica</vt:lpstr>
      <vt:lpstr>CryptoCraft 테마</vt:lpstr>
      <vt:lpstr>제목 테마</vt:lpstr>
      <vt:lpstr>PowerPoint 프레젠테이션</vt:lpstr>
      <vt:lpstr>PowerPoint 프레젠테이션</vt:lpstr>
      <vt:lpstr>서론</vt:lpstr>
      <vt:lpstr>관련연구 – 차분 특성 및 신경망 구별자</vt:lpstr>
      <vt:lpstr>관련연구 - 형태보존암호</vt:lpstr>
      <vt:lpstr>제안기법</vt:lpstr>
      <vt:lpstr>제안기법 </vt:lpstr>
      <vt:lpstr>제안기법 </vt:lpstr>
      <vt:lpstr>데이터 셋</vt:lpstr>
      <vt:lpstr>실험 결과</vt:lpstr>
      <vt:lpstr>결론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김덕영</cp:lastModifiedBy>
  <cp:revision>91</cp:revision>
  <dcterms:created xsi:type="dcterms:W3CDTF">2019-03-05T04:29:07Z</dcterms:created>
  <dcterms:modified xsi:type="dcterms:W3CDTF">2023-05-18T13:56:58Z</dcterms:modified>
</cp:coreProperties>
</file>